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handoutMasterIdLst>
    <p:handoutMasterId r:id="rId20"/>
  </p:handoutMasterIdLst>
  <p:sldIdLst>
    <p:sldId id="261" r:id="rId2"/>
    <p:sldId id="279" r:id="rId3"/>
    <p:sldId id="283" r:id="rId4"/>
    <p:sldId id="280" r:id="rId5"/>
    <p:sldId id="291" r:id="rId6"/>
    <p:sldId id="281" r:id="rId7"/>
    <p:sldId id="282" r:id="rId8"/>
    <p:sldId id="284" r:id="rId9"/>
    <p:sldId id="289" r:id="rId10"/>
    <p:sldId id="290" r:id="rId11"/>
    <p:sldId id="287" r:id="rId12"/>
    <p:sldId id="286" r:id="rId13"/>
    <p:sldId id="288" r:id="rId14"/>
    <p:sldId id="263" r:id="rId15"/>
    <p:sldId id="285" r:id="rId16"/>
    <p:sldId id="264" r:id="rId17"/>
    <p:sldId id="276" r:id="rId1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88"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1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47" autoAdjust="0"/>
    <p:restoredTop sz="86327" autoAdjust="0"/>
  </p:normalViewPr>
  <p:slideViewPr>
    <p:cSldViewPr snapToGrid="0" snapToObjects="1">
      <p:cViewPr varScale="1">
        <p:scale>
          <a:sx n="98" d="100"/>
          <a:sy n="98" d="100"/>
        </p:scale>
        <p:origin x="1572" y="90"/>
      </p:cViewPr>
      <p:guideLst>
        <p:guide orient="horz" pos="4088"/>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33" d="100"/>
          <a:sy n="33" d="100"/>
        </p:scale>
        <p:origin x="2120" y="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372A0305-AEBD-C24E-8D15-DC14FB1A0632}" type="datetimeFigureOut">
              <a:rPr lang="en-US" smtClean="0"/>
              <a:t>2/28/2024</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598A2EE7-1ADE-984A-B8D5-862E2C43FAAE}" type="slidenum">
              <a:rPr lang="en-US" smtClean="0"/>
              <a:t>‹#›</a:t>
            </a:fld>
            <a:endParaRPr lang="en-US"/>
          </a:p>
        </p:txBody>
      </p:sp>
    </p:spTree>
    <p:extLst>
      <p:ext uri="{BB962C8B-B14F-4D97-AF65-F5344CB8AC3E}">
        <p14:creationId xmlns:p14="http://schemas.microsoft.com/office/powerpoint/2010/main" val="6476162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BBE1D36-1D05-448D-9622-41BD0A6611EB}" type="datetimeFigureOut">
              <a:rPr lang="en-NZ" smtClean="0"/>
              <a:t>28/02/2024</a:t>
            </a:fld>
            <a:endParaRPr lang="en-NZ"/>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323FED1-F994-459D-8779-4FCCCD9FC471}" type="slidenum">
              <a:rPr lang="en-NZ" smtClean="0"/>
              <a:t>‹#›</a:t>
            </a:fld>
            <a:endParaRPr lang="en-NZ"/>
          </a:p>
        </p:txBody>
      </p:sp>
    </p:spTree>
    <p:extLst>
      <p:ext uri="{BB962C8B-B14F-4D97-AF65-F5344CB8AC3E}">
        <p14:creationId xmlns:p14="http://schemas.microsoft.com/office/powerpoint/2010/main" val="2439096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6323FED1-F994-459D-8779-4FCCCD9FC471}" type="slidenum">
              <a:rPr lang="en-NZ" smtClean="0"/>
              <a:t>14</a:t>
            </a:fld>
            <a:endParaRPr lang="en-NZ"/>
          </a:p>
        </p:txBody>
      </p:sp>
    </p:spTree>
    <p:extLst>
      <p:ext uri="{BB962C8B-B14F-4D97-AF65-F5344CB8AC3E}">
        <p14:creationId xmlns:p14="http://schemas.microsoft.com/office/powerpoint/2010/main" val="484530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6323FED1-F994-459D-8779-4FCCCD9FC471}" type="slidenum">
              <a:rPr lang="en-NZ" smtClean="0"/>
              <a:t>16</a:t>
            </a:fld>
            <a:endParaRPr lang="en-NZ"/>
          </a:p>
        </p:txBody>
      </p:sp>
    </p:spTree>
    <p:extLst>
      <p:ext uri="{BB962C8B-B14F-4D97-AF65-F5344CB8AC3E}">
        <p14:creationId xmlns:p14="http://schemas.microsoft.com/office/powerpoint/2010/main" val="3813190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6323FED1-F994-459D-8779-4FCCCD9FC471}" type="slidenum">
              <a:rPr lang="en-NZ" smtClean="0"/>
              <a:t>17</a:t>
            </a:fld>
            <a:endParaRPr lang="en-NZ"/>
          </a:p>
        </p:txBody>
      </p:sp>
    </p:spTree>
    <p:extLst>
      <p:ext uri="{BB962C8B-B14F-4D97-AF65-F5344CB8AC3E}">
        <p14:creationId xmlns:p14="http://schemas.microsoft.com/office/powerpoint/2010/main" val="1963867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79DD6F4-C539-AC47-AD8D-83BDE5A31D31}"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03FCE7-DC2D-E64F-B5D9-CE29F08ED30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9DD6F4-C539-AC47-AD8D-83BDE5A31D31}"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03FCE7-DC2D-E64F-B5D9-CE29F08ED30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9DD6F4-C539-AC47-AD8D-83BDE5A31D31}"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03FCE7-DC2D-E64F-B5D9-CE29F08ED30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698573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006132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47476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9DD6F4-C539-AC47-AD8D-83BDE5A31D31}"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03FCE7-DC2D-E64F-B5D9-CE29F08ED30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9DD6F4-C539-AC47-AD8D-83BDE5A31D31}"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03FCE7-DC2D-E64F-B5D9-CE29F08ED30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79DD6F4-C539-AC47-AD8D-83BDE5A31D31}" type="datetimeFigureOut">
              <a:rPr lang="en-US" smtClean="0"/>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03FCE7-DC2D-E64F-B5D9-CE29F08ED30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79DD6F4-C539-AC47-AD8D-83BDE5A31D31}" type="datetimeFigureOut">
              <a:rPr lang="en-US" smtClean="0"/>
              <a:t>2/28/2024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03FCE7-DC2D-E64F-B5D9-CE29F08ED30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79DD6F4-C539-AC47-AD8D-83BDE5A31D31}" type="datetimeFigureOut">
              <a:rPr lang="en-US" smtClean="0"/>
              <a:t>2/28/2024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03FCE7-DC2D-E64F-B5D9-CE29F08ED30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9DD6F4-C539-AC47-AD8D-83BDE5A31D31}" type="datetimeFigureOut">
              <a:rPr lang="en-US" smtClean="0"/>
              <a:t>2/28/2024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03FCE7-DC2D-E64F-B5D9-CE29F08ED30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9DD6F4-C539-AC47-AD8D-83BDE5A31D31}" type="datetimeFigureOut">
              <a:rPr lang="en-US" smtClean="0"/>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03FCE7-DC2D-E64F-B5D9-CE29F08ED30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9DD6F4-C539-AC47-AD8D-83BDE5A31D31}" type="datetimeFigureOut">
              <a:rPr lang="en-US" smtClean="0"/>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03FCE7-DC2D-E64F-B5D9-CE29F08ED30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9DD6F4-C539-AC47-AD8D-83BDE5A31D31}" type="datetimeFigureOut">
              <a:rPr lang="en-US" smtClean="0"/>
              <a:t>2/28/2024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03FCE7-DC2D-E64F-B5D9-CE29F08ED306}" type="slidenum">
              <a:rPr lang="en-US" smtClean="0"/>
              <a:t>‹#›</a:t>
            </a:fld>
            <a:endParaRPr lang="en-US"/>
          </a:p>
        </p:txBody>
      </p:sp>
    </p:spTree>
    <p:extLst>
      <p:ext uri="{BB962C8B-B14F-4D97-AF65-F5344CB8AC3E}">
        <p14:creationId xmlns:p14="http://schemas.microsoft.com/office/powerpoint/2010/main" val="16841322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hyperlink" Target="https://www.stats.govt.nz/tools/2018-census-place-summaries/south-wairarapa-district" TargetMode="External"/><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hyperlink" Target="https://statsnz.maps.arcgis.com/apps/webappviewer/index.html?id=6f49867abe464f86ac7526552fe19787"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hyperlink" Target="https://oag.parliament.nz/good-practice/conflicts-of-interest/predetermination" TargetMode="Externa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hyperlink" Target="https://www.lgc.govt.nz/assets/Resources-Representation-Review/Representation-Review-Guidelines-2023.pdf" TargetMode="External"/><Relationship Id="rId2" Type="http://schemas.openxmlformats.org/officeDocument/2006/relationships/hyperlink" Target="https://www.legislation.govt.nz/act/public/2001/0035/latest/DLM93301.html" TargetMode="Externa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hyperlink" Target="https://www.lgc.govt.nz/assets/Resources-Representation-Review/Representation-Review-Guidelines-2023.pdf" TargetMode="Externa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hyperlink" Target="https://www.lgc.govt.nz/assets/Resources-Representation-Review/Representation-Review-Guidelines-2023.pdf" TargetMode="Externa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85800" y="2059045"/>
            <a:ext cx="7772400" cy="559165"/>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solidFill>
                  <a:schemeClr val="bg1"/>
                </a:solidFill>
                <a:latin typeface="Avenir Black" charset="0"/>
                <a:ea typeface="Avenir Black" charset="0"/>
                <a:cs typeface="Avenir Black" charset="0"/>
              </a:rPr>
              <a:t>Representation Review</a:t>
            </a:r>
          </a:p>
        </p:txBody>
      </p:sp>
      <p:sp>
        <p:nvSpPr>
          <p:cNvPr id="9" name="Subtitle 2"/>
          <p:cNvSpPr txBox="1">
            <a:spLocks/>
          </p:cNvSpPr>
          <p:nvPr/>
        </p:nvSpPr>
        <p:spPr>
          <a:xfrm>
            <a:off x="1143000" y="2618210"/>
            <a:ext cx="6858000" cy="7630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2700"/>
              </a:lnSpc>
              <a:spcBef>
                <a:spcPts val="0"/>
              </a:spcBef>
            </a:pPr>
            <a:r>
              <a:rPr lang="en-US" sz="1300" dirty="0">
                <a:solidFill>
                  <a:schemeClr val="bg1"/>
                </a:solidFill>
                <a:latin typeface="Avenir Medium" charset="0"/>
                <a:ea typeface="Avenir Medium" charset="0"/>
                <a:cs typeface="Avenir Medium" charset="0"/>
              </a:rPr>
              <a:t>By Governance Team SWDC February 2024</a:t>
            </a:r>
          </a:p>
        </p:txBody>
      </p:sp>
    </p:spTree>
    <p:extLst>
      <p:ext uri="{BB962C8B-B14F-4D97-AF65-F5344CB8AC3E}">
        <p14:creationId xmlns:p14="http://schemas.microsoft.com/office/powerpoint/2010/main" val="1272850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203F81-8CCF-34FD-F8D1-DD656361871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A9DA49A-55DB-B95A-7607-D992098CC22A}"/>
              </a:ext>
            </a:extLst>
          </p:cNvPr>
          <p:cNvSpPr txBox="1"/>
          <p:nvPr/>
        </p:nvSpPr>
        <p:spPr>
          <a:xfrm>
            <a:off x="457200" y="486383"/>
            <a:ext cx="8122596" cy="892552"/>
          </a:xfrm>
          <a:prstGeom prst="rect">
            <a:avLst/>
          </a:prstGeom>
          <a:noFill/>
        </p:spPr>
        <p:txBody>
          <a:bodyPr wrap="square" rtlCol="0">
            <a:spAutoFit/>
          </a:bodyPr>
          <a:lstStyle/>
          <a:p>
            <a:pPr algn="ctr"/>
            <a:r>
              <a:rPr lang="en-US" sz="2000" dirty="0">
                <a:solidFill>
                  <a:schemeClr val="accent1"/>
                </a:solidFill>
              </a:rPr>
              <a:t>Nameless District Council</a:t>
            </a:r>
          </a:p>
          <a:p>
            <a:endParaRPr lang="en-US" sz="1600" b="1" dirty="0"/>
          </a:p>
          <a:p>
            <a:r>
              <a:rPr lang="en-US" sz="1600" b="1" dirty="0"/>
              <a:t>The population that each member will represent is as follows:</a:t>
            </a:r>
          </a:p>
        </p:txBody>
      </p:sp>
      <p:graphicFrame>
        <p:nvGraphicFramePr>
          <p:cNvPr id="3" name="Table 2">
            <a:extLst>
              <a:ext uri="{FF2B5EF4-FFF2-40B4-BE49-F238E27FC236}">
                <a16:creationId xmlns:a16="http://schemas.microsoft.com/office/drawing/2014/main" id="{E8737BF0-DAA7-7A55-9807-EBA254E933A3}"/>
              </a:ext>
            </a:extLst>
          </p:cNvPr>
          <p:cNvGraphicFramePr>
            <a:graphicFrameLocks noGrp="1"/>
          </p:cNvGraphicFramePr>
          <p:nvPr>
            <p:extLst>
              <p:ext uri="{D42A27DB-BD31-4B8C-83A1-F6EECF244321}">
                <p14:modId xmlns:p14="http://schemas.microsoft.com/office/powerpoint/2010/main" val="2230998738"/>
              </p:ext>
            </p:extLst>
          </p:nvPr>
        </p:nvGraphicFramePr>
        <p:xfrm>
          <a:off x="564204" y="1599606"/>
          <a:ext cx="7879406" cy="1691640"/>
        </p:xfrm>
        <a:graphic>
          <a:graphicData uri="http://schemas.openxmlformats.org/drawingml/2006/table">
            <a:tbl>
              <a:tblPr firstRow="1" bandRow="1">
                <a:tableStyleId>{5C22544A-7EE6-4342-B048-85BDC9FD1C3A}</a:tableStyleId>
              </a:tblPr>
              <a:tblGrid>
                <a:gridCol w="1987003">
                  <a:extLst>
                    <a:ext uri="{9D8B030D-6E8A-4147-A177-3AD203B41FA5}">
                      <a16:colId xmlns:a16="http://schemas.microsoft.com/office/drawing/2014/main" val="1001168740"/>
                    </a:ext>
                  </a:extLst>
                </a:gridCol>
                <a:gridCol w="1987003">
                  <a:extLst>
                    <a:ext uri="{9D8B030D-6E8A-4147-A177-3AD203B41FA5}">
                      <a16:colId xmlns:a16="http://schemas.microsoft.com/office/drawing/2014/main" val="1502993708"/>
                    </a:ext>
                  </a:extLst>
                </a:gridCol>
                <a:gridCol w="1987003">
                  <a:extLst>
                    <a:ext uri="{9D8B030D-6E8A-4147-A177-3AD203B41FA5}">
                      <a16:colId xmlns:a16="http://schemas.microsoft.com/office/drawing/2014/main" val="2241426323"/>
                    </a:ext>
                  </a:extLst>
                </a:gridCol>
                <a:gridCol w="1918397">
                  <a:extLst>
                    <a:ext uri="{9D8B030D-6E8A-4147-A177-3AD203B41FA5}">
                      <a16:colId xmlns:a16="http://schemas.microsoft.com/office/drawing/2014/main" val="2459830078"/>
                    </a:ext>
                  </a:extLst>
                </a:gridCol>
              </a:tblGrid>
              <a:tr h="370840">
                <a:tc>
                  <a:txBody>
                    <a:bodyPr/>
                    <a:lstStyle/>
                    <a:p>
                      <a:r>
                        <a:rPr lang="en-US" sz="1600" dirty="0"/>
                        <a:t>Ward</a:t>
                      </a:r>
                    </a:p>
                  </a:txBody>
                  <a:tcPr/>
                </a:tc>
                <a:tc>
                  <a:txBody>
                    <a:bodyPr/>
                    <a:lstStyle/>
                    <a:p>
                      <a:r>
                        <a:rPr lang="en-US" sz="1600" dirty="0"/>
                        <a:t>Population </a:t>
                      </a:r>
                    </a:p>
                    <a:p>
                      <a:r>
                        <a:rPr lang="en-US" sz="1600" dirty="0"/>
                        <a:t>(2018 Census)</a:t>
                      </a:r>
                    </a:p>
                  </a:txBody>
                  <a:tcPr/>
                </a:tc>
                <a:tc>
                  <a:txBody>
                    <a:bodyPr/>
                    <a:lstStyle/>
                    <a:p>
                      <a:r>
                        <a:rPr lang="en-US" sz="1600" dirty="0"/>
                        <a:t>Member</a:t>
                      </a:r>
                    </a:p>
                  </a:txBody>
                  <a:tcPr/>
                </a:tc>
                <a:tc>
                  <a:txBody>
                    <a:bodyPr/>
                    <a:lstStyle/>
                    <a:p>
                      <a:r>
                        <a:rPr lang="en-US" sz="1600" dirty="0"/>
                        <a:t>Population per member</a:t>
                      </a:r>
                    </a:p>
                  </a:txBody>
                  <a:tcPr/>
                </a:tc>
                <a:extLst>
                  <a:ext uri="{0D108BD9-81ED-4DB2-BD59-A6C34878D82A}">
                    <a16:rowId xmlns:a16="http://schemas.microsoft.com/office/drawing/2014/main" val="404374250"/>
                  </a:ext>
                </a:extLst>
              </a:tr>
              <a:tr h="370840">
                <a:tc>
                  <a:txBody>
                    <a:bodyPr/>
                    <a:lstStyle/>
                    <a:p>
                      <a:r>
                        <a:rPr lang="en-US" sz="1600" dirty="0"/>
                        <a:t>Brown ward</a:t>
                      </a:r>
                    </a:p>
                  </a:txBody>
                  <a:tcPr/>
                </a:tc>
                <a:tc>
                  <a:txBody>
                    <a:bodyPr/>
                    <a:lstStyle/>
                    <a:p>
                      <a:r>
                        <a:rPr lang="en-US" sz="1600" dirty="0"/>
                        <a:t>3200</a:t>
                      </a:r>
                    </a:p>
                  </a:txBody>
                  <a:tcPr/>
                </a:tc>
                <a:tc>
                  <a:txBody>
                    <a:bodyPr/>
                    <a:lstStyle/>
                    <a:p>
                      <a:r>
                        <a:rPr lang="en-US" sz="1600" dirty="0"/>
                        <a:t>2</a:t>
                      </a:r>
                    </a:p>
                  </a:txBody>
                  <a:tcPr/>
                </a:tc>
                <a:tc>
                  <a:txBody>
                    <a:bodyPr/>
                    <a:lstStyle/>
                    <a:p>
                      <a:r>
                        <a:rPr lang="en-US" sz="1600" dirty="0"/>
                        <a:t>1600</a:t>
                      </a:r>
                    </a:p>
                  </a:txBody>
                  <a:tcPr/>
                </a:tc>
                <a:extLst>
                  <a:ext uri="{0D108BD9-81ED-4DB2-BD59-A6C34878D82A}">
                    <a16:rowId xmlns:a16="http://schemas.microsoft.com/office/drawing/2014/main" val="2072868451"/>
                  </a:ext>
                </a:extLst>
              </a:tr>
              <a:tr h="370840">
                <a:tc>
                  <a:txBody>
                    <a:bodyPr/>
                    <a:lstStyle/>
                    <a:p>
                      <a:r>
                        <a:rPr lang="en-US" sz="1600" dirty="0"/>
                        <a:t>Green ward</a:t>
                      </a:r>
                    </a:p>
                  </a:txBody>
                  <a:tcPr/>
                </a:tc>
                <a:tc>
                  <a:txBody>
                    <a:bodyPr/>
                    <a:lstStyle/>
                    <a:p>
                      <a:r>
                        <a:rPr lang="en-US" sz="1600" dirty="0"/>
                        <a:t>5800</a:t>
                      </a:r>
                    </a:p>
                  </a:txBody>
                  <a:tcPr/>
                </a:tc>
                <a:tc>
                  <a:txBody>
                    <a:bodyPr/>
                    <a:lstStyle/>
                    <a:p>
                      <a:r>
                        <a:rPr lang="en-US" sz="1600" dirty="0"/>
                        <a:t>4</a:t>
                      </a:r>
                    </a:p>
                  </a:txBody>
                  <a:tcPr/>
                </a:tc>
                <a:tc>
                  <a:txBody>
                    <a:bodyPr/>
                    <a:lstStyle/>
                    <a:p>
                      <a:r>
                        <a:rPr lang="en-US" sz="1600" dirty="0"/>
                        <a:t>1450</a:t>
                      </a:r>
                    </a:p>
                  </a:txBody>
                  <a:tcPr/>
                </a:tc>
                <a:extLst>
                  <a:ext uri="{0D108BD9-81ED-4DB2-BD59-A6C34878D82A}">
                    <a16:rowId xmlns:a16="http://schemas.microsoft.com/office/drawing/2014/main" val="880585218"/>
                  </a:ext>
                </a:extLst>
              </a:tr>
              <a:tr h="370840">
                <a:tc>
                  <a:txBody>
                    <a:bodyPr/>
                    <a:lstStyle/>
                    <a:p>
                      <a:r>
                        <a:rPr lang="en-US" sz="1600" b="1" dirty="0"/>
                        <a:t>TOTAL</a:t>
                      </a:r>
                    </a:p>
                  </a:txBody>
                  <a:tcPr/>
                </a:tc>
                <a:tc>
                  <a:txBody>
                    <a:bodyPr/>
                    <a:lstStyle/>
                    <a:p>
                      <a:r>
                        <a:rPr lang="en-US" sz="1600" b="1" dirty="0"/>
                        <a:t>9000</a:t>
                      </a:r>
                    </a:p>
                  </a:txBody>
                  <a:tcPr/>
                </a:tc>
                <a:tc>
                  <a:txBody>
                    <a:bodyPr/>
                    <a:lstStyle/>
                    <a:p>
                      <a:r>
                        <a:rPr lang="en-US" sz="1600" b="1" dirty="0"/>
                        <a:t>6</a:t>
                      </a:r>
                    </a:p>
                  </a:txBody>
                  <a:tcPr/>
                </a:tc>
                <a:tc>
                  <a:txBody>
                    <a:bodyPr/>
                    <a:lstStyle/>
                    <a:p>
                      <a:r>
                        <a:rPr lang="en-US" sz="1600" b="1" dirty="0"/>
                        <a:t>1500</a:t>
                      </a:r>
                    </a:p>
                  </a:txBody>
                  <a:tcPr/>
                </a:tc>
                <a:extLst>
                  <a:ext uri="{0D108BD9-81ED-4DB2-BD59-A6C34878D82A}">
                    <a16:rowId xmlns:a16="http://schemas.microsoft.com/office/drawing/2014/main" val="3052025016"/>
                  </a:ext>
                </a:extLst>
              </a:tr>
            </a:tbl>
          </a:graphicData>
        </a:graphic>
      </p:graphicFrame>
      <p:sp>
        <p:nvSpPr>
          <p:cNvPr id="4" name="TextBox 3">
            <a:extLst>
              <a:ext uri="{FF2B5EF4-FFF2-40B4-BE49-F238E27FC236}">
                <a16:creationId xmlns:a16="http://schemas.microsoft.com/office/drawing/2014/main" id="{BDF9A7A1-E5AF-D12E-5804-6034FA6A0255}"/>
              </a:ext>
            </a:extLst>
          </p:cNvPr>
          <p:cNvSpPr txBox="1"/>
          <p:nvPr/>
        </p:nvSpPr>
        <p:spPr>
          <a:xfrm>
            <a:off x="690664" y="3978613"/>
            <a:ext cx="7393021" cy="584775"/>
          </a:xfrm>
          <a:prstGeom prst="rect">
            <a:avLst/>
          </a:prstGeom>
          <a:noFill/>
        </p:spPr>
        <p:txBody>
          <a:bodyPr wrap="square" rtlCol="0">
            <a:spAutoFit/>
          </a:bodyPr>
          <a:lstStyle/>
          <a:p>
            <a:r>
              <a:rPr lang="en-US" sz="1600" dirty="0"/>
              <a:t>The population each member of Nameless District Council represents falls within the range of </a:t>
            </a:r>
            <a:r>
              <a:rPr lang="en-US" sz="1600" b="1" dirty="0"/>
              <a:t>1500 +/-10% (1350-1650)</a:t>
            </a:r>
          </a:p>
        </p:txBody>
      </p:sp>
    </p:spTree>
    <p:extLst>
      <p:ext uri="{BB962C8B-B14F-4D97-AF65-F5344CB8AC3E}">
        <p14:creationId xmlns:p14="http://schemas.microsoft.com/office/powerpoint/2010/main" val="1543675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81BF7D5-6F01-386F-B1D8-F365DBCBC3CD}"/>
              </a:ext>
            </a:extLst>
          </p:cNvPr>
          <p:cNvGraphicFramePr>
            <a:graphicFrameLocks noGrp="1"/>
          </p:cNvGraphicFramePr>
          <p:nvPr>
            <p:extLst>
              <p:ext uri="{D42A27DB-BD31-4B8C-83A1-F6EECF244321}">
                <p14:modId xmlns:p14="http://schemas.microsoft.com/office/powerpoint/2010/main" val="2889544974"/>
              </p:ext>
            </p:extLst>
          </p:nvPr>
        </p:nvGraphicFramePr>
        <p:xfrm>
          <a:off x="268099" y="248612"/>
          <a:ext cx="8325183" cy="4862423"/>
        </p:xfrm>
        <a:graphic>
          <a:graphicData uri="http://schemas.openxmlformats.org/drawingml/2006/table">
            <a:tbl>
              <a:tblPr firstRow="1" firstCol="1" bandRow="1"/>
              <a:tblGrid>
                <a:gridCol w="610445">
                  <a:extLst>
                    <a:ext uri="{9D8B030D-6E8A-4147-A177-3AD203B41FA5}">
                      <a16:colId xmlns:a16="http://schemas.microsoft.com/office/drawing/2014/main" val="2407492858"/>
                    </a:ext>
                  </a:extLst>
                </a:gridCol>
                <a:gridCol w="5590461">
                  <a:extLst>
                    <a:ext uri="{9D8B030D-6E8A-4147-A177-3AD203B41FA5}">
                      <a16:colId xmlns:a16="http://schemas.microsoft.com/office/drawing/2014/main" val="3922676452"/>
                    </a:ext>
                  </a:extLst>
                </a:gridCol>
                <a:gridCol w="2124277">
                  <a:extLst>
                    <a:ext uri="{9D8B030D-6E8A-4147-A177-3AD203B41FA5}">
                      <a16:colId xmlns:a16="http://schemas.microsoft.com/office/drawing/2014/main" val="1772852713"/>
                    </a:ext>
                  </a:extLst>
                </a:gridCol>
              </a:tblGrid>
              <a:tr h="192911">
                <a:tc>
                  <a:txBody>
                    <a:bodyPr/>
                    <a:lstStyle/>
                    <a:p>
                      <a:pPr marL="0" marR="0">
                        <a:spcBef>
                          <a:spcPts val="600"/>
                        </a:spcBef>
                        <a:spcAft>
                          <a:spcPts val="600"/>
                        </a:spcAft>
                        <a:tabLst>
                          <a:tab pos="1170305" algn="l"/>
                        </a:tabLst>
                      </a:pPr>
                      <a:r>
                        <a:rPr lang="en-NZ" sz="12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Date</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1018" marR="61018" marT="0" marB="0">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B0A26D"/>
                      </a:solidFill>
                      <a:prstDash val="solid"/>
                      <a:round/>
                      <a:headEnd type="none" w="med" len="med"/>
                      <a:tailEnd type="none" w="med" len="med"/>
                    </a:lnT>
                    <a:lnB w="12700" cap="flat" cmpd="sng" algn="ctr">
                      <a:solidFill>
                        <a:srgbClr val="B0A26D"/>
                      </a:solidFill>
                      <a:prstDash val="solid"/>
                      <a:round/>
                      <a:headEnd type="none" w="med" len="med"/>
                      <a:tailEnd type="none" w="med" len="med"/>
                    </a:lnB>
                    <a:solidFill>
                      <a:srgbClr val="293F59"/>
                    </a:solidFill>
                  </a:tcPr>
                </a:tc>
                <a:tc>
                  <a:txBody>
                    <a:bodyPr/>
                    <a:lstStyle/>
                    <a:p>
                      <a:pPr marL="0" marR="0">
                        <a:spcBef>
                          <a:spcPts val="600"/>
                        </a:spcBef>
                        <a:spcAft>
                          <a:spcPts val="600"/>
                        </a:spcAft>
                        <a:tabLst>
                          <a:tab pos="1170305" algn="l"/>
                        </a:tabLst>
                      </a:pPr>
                      <a:r>
                        <a:rPr lang="en-NZ" sz="12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Task</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1018" marR="61018" marT="0" marB="0">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B0A26D"/>
                      </a:solidFill>
                      <a:prstDash val="solid"/>
                      <a:round/>
                      <a:headEnd type="none" w="med" len="med"/>
                      <a:tailEnd type="none" w="med" len="med"/>
                    </a:lnT>
                    <a:lnB w="12700" cap="flat" cmpd="sng" algn="ctr">
                      <a:solidFill>
                        <a:srgbClr val="B0A26D"/>
                      </a:solidFill>
                      <a:prstDash val="solid"/>
                      <a:round/>
                      <a:headEnd type="none" w="med" len="med"/>
                      <a:tailEnd type="none" w="med" len="med"/>
                    </a:lnB>
                    <a:solidFill>
                      <a:srgbClr val="293F59"/>
                    </a:solidFill>
                  </a:tcPr>
                </a:tc>
                <a:tc>
                  <a:txBody>
                    <a:bodyPr/>
                    <a:lstStyle/>
                    <a:p>
                      <a:pPr marL="0" marR="0">
                        <a:spcBef>
                          <a:spcPts val="600"/>
                        </a:spcBef>
                        <a:spcAft>
                          <a:spcPts val="600"/>
                        </a:spcAft>
                        <a:tabLst>
                          <a:tab pos="1170305" algn="l"/>
                        </a:tabLst>
                      </a:pPr>
                      <a:r>
                        <a:rPr lang="en-NZ" sz="12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Responsible</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1018" marR="61018" marT="0" marB="0">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B0A26D"/>
                      </a:solidFill>
                      <a:prstDash val="solid"/>
                      <a:round/>
                      <a:headEnd type="none" w="med" len="med"/>
                      <a:tailEnd type="none" w="med" len="med"/>
                    </a:lnT>
                    <a:lnB w="12700" cap="flat" cmpd="sng" algn="ctr">
                      <a:solidFill>
                        <a:srgbClr val="B0A26D"/>
                      </a:solidFill>
                      <a:prstDash val="solid"/>
                      <a:round/>
                      <a:headEnd type="none" w="med" len="med"/>
                      <a:tailEnd type="none" w="med" len="med"/>
                    </a:lnB>
                    <a:solidFill>
                      <a:srgbClr val="293F59"/>
                    </a:solidFill>
                  </a:tcPr>
                </a:tc>
                <a:extLst>
                  <a:ext uri="{0D108BD9-81ED-4DB2-BD59-A6C34878D82A}">
                    <a16:rowId xmlns:a16="http://schemas.microsoft.com/office/drawing/2014/main" val="3801554396"/>
                  </a:ext>
                </a:extLst>
              </a:tr>
              <a:tr h="192911">
                <a:tc gridSpan="3">
                  <a:txBody>
                    <a:bodyPr/>
                    <a:lstStyle/>
                    <a:p>
                      <a:pPr marL="0" marR="0">
                        <a:spcBef>
                          <a:spcPts val="0"/>
                        </a:spcBef>
                        <a:spcAft>
                          <a:spcPts val="300"/>
                        </a:spcAft>
                        <a:tabLst>
                          <a:tab pos="1170305" algn="l"/>
                        </a:tabLst>
                      </a:pPr>
                      <a:r>
                        <a:rPr lang="en-NZ"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February</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1018" marR="61018" marT="0" marB="0">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B0A26D"/>
                      </a:solidFill>
                      <a:prstDash val="solid"/>
                      <a:round/>
                      <a:headEnd type="none" w="med" len="med"/>
                      <a:tailEnd type="none" w="med" len="med"/>
                    </a:lnT>
                    <a:lnB w="12700" cap="flat" cmpd="sng" algn="ctr">
                      <a:solidFill>
                        <a:srgbClr val="B0A26D"/>
                      </a:solidFill>
                      <a:prstDash val="solid"/>
                      <a:round/>
                      <a:headEnd type="none" w="med" len="med"/>
                      <a:tailEnd type="none" w="med" len="med"/>
                    </a:lnB>
                    <a:solidFill>
                      <a:srgbClr val="B0A26D"/>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03418264"/>
                  </a:ext>
                </a:extLst>
              </a:tr>
              <a:tr h="776309">
                <a:tc>
                  <a:txBody>
                    <a:bodyPr/>
                    <a:lstStyle/>
                    <a:p>
                      <a:pPr marL="0" marR="0">
                        <a:spcBef>
                          <a:spcPts val="0"/>
                        </a:spcBef>
                        <a:spcAft>
                          <a:spcPts val="300"/>
                        </a:spcAft>
                        <a:tabLst>
                          <a:tab pos="1170305" algn="l"/>
                        </a:tabLst>
                      </a:pPr>
                      <a:r>
                        <a:rPr lang="en-NZ" sz="1200" b="1">
                          <a:effectLst/>
                          <a:latin typeface="Calibri" panose="020F0502020204030204" pitchFamily="34" charset="0"/>
                          <a:ea typeface="Times New Roman" panose="02020603050405020304" pitchFamily="18" charset="0"/>
                          <a:cs typeface="Times New Roman" panose="02020603050405020304" pitchFamily="18" charset="0"/>
                        </a:rPr>
                        <a:t>28</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1018" marR="61018" marT="0" marB="0">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B0A26D"/>
                      </a:solidFill>
                      <a:prstDash val="solid"/>
                      <a:round/>
                      <a:headEnd type="none" w="med" len="med"/>
                      <a:tailEnd type="none" w="med" len="med"/>
                    </a:lnT>
                    <a:lnB w="12700" cap="flat" cmpd="sng" algn="ctr">
                      <a:solidFill>
                        <a:srgbClr val="B0A26D"/>
                      </a:solidFill>
                      <a:prstDash val="solid"/>
                      <a:round/>
                      <a:headEnd type="none" w="med" len="med"/>
                      <a:tailEnd type="none" w="med" len="med"/>
                    </a:lnB>
                    <a:noFill/>
                  </a:tcPr>
                </a:tc>
                <a:tc>
                  <a:txBody>
                    <a:bodyPr/>
                    <a:lstStyle/>
                    <a:p>
                      <a:pPr marL="0" marR="0">
                        <a:spcBef>
                          <a:spcPts val="0"/>
                        </a:spcBef>
                        <a:spcAft>
                          <a:spcPts val="300"/>
                        </a:spcAft>
                        <a:tabLst>
                          <a:tab pos="1170305" algn="l"/>
                        </a:tabLst>
                      </a:pPr>
                      <a:r>
                        <a:rPr lang="en-NZ" sz="1200" b="1">
                          <a:effectLst/>
                          <a:latin typeface="Calibri" panose="020F0502020204030204" pitchFamily="34" charset="0"/>
                          <a:ea typeface="Times New Roman" panose="02020603050405020304" pitchFamily="18" charset="0"/>
                          <a:cs typeface="Times New Roman" panose="02020603050405020304" pitchFamily="18" charset="0"/>
                        </a:rPr>
                        <a:t>Representation Review Workshop:</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300"/>
                        </a:spcAft>
                        <a:buFont typeface="Calibri" panose="020F0502020204030204" pitchFamily="34" charset="0"/>
                        <a:buChar char="-"/>
                        <a:tabLst>
                          <a:tab pos="1170305" algn="l"/>
                        </a:tabLst>
                      </a:pPr>
                      <a:r>
                        <a:rPr lang="en-NZ" sz="1200">
                          <a:effectLst/>
                          <a:latin typeface="Calibri" panose="020F0502020204030204" pitchFamily="34" charset="0"/>
                          <a:ea typeface="Times New Roman" panose="02020603050405020304" pitchFamily="18" charset="0"/>
                          <a:cs typeface="Times New Roman" panose="02020603050405020304" pitchFamily="18" charset="0"/>
                        </a:rPr>
                        <a:t>Past lessons &amp; any current feedback</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300"/>
                        </a:spcAft>
                        <a:buFont typeface="Calibri" panose="020F0502020204030204" pitchFamily="34" charset="0"/>
                        <a:buChar char="-"/>
                        <a:tabLst>
                          <a:tab pos="1170305" algn="l"/>
                        </a:tabLst>
                      </a:pPr>
                      <a:r>
                        <a:rPr lang="en-NZ" sz="1200">
                          <a:effectLst/>
                          <a:latin typeface="Calibri" panose="020F0502020204030204" pitchFamily="34" charset="0"/>
                          <a:ea typeface="Times New Roman" panose="02020603050405020304" pitchFamily="18" charset="0"/>
                          <a:cs typeface="Times New Roman" panose="02020603050405020304" pitchFamily="18" charset="0"/>
                        </a:rPr>
                        <a:t>Project Plan &amp; Timeline review</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300"/>
                        </a:spcAft>
                        <a:buFont typeface="Calibri" panose="020F0502020204030204" pitchFamily="34" charset="0"/>
                        <a:buChar char="-"/>
                        <a:tabLst>
                          <a:tab pos="1170305" algn="l"/>
                        </a:tabLst>
                      </a:pPr>
                      <a:r>
                        <a:rPr lang="en-NZ" sz="1200">
                          <a:effectLst/>
                          <a:latin typeface="Calibri" panose="020F0502020204030204" pitchFamily="34" charset="0"/>
                          <a:ea typeface="Times New Roman" panose="02020603050405020304" pitchFamily="18" charset="0"/>
                          <a:cs typeface="Times New Roman" panose="02020603050405020304" pitchFamily="18" charset="0"/>
                        </a:rPr>
                        <a:t>Any addition comments or issues to explore</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1018" marR="61018" marT="0" marB="0">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B0A26D"/>
                      </a:solidFill>
                      <a:prstDash val="solid"/>
                      <a:round/>
                      <a:headEnd type="none" w="med" len="med"/>
                      <a:tailEnd type="none" w="med" len="med"/>
                    </a:lnT>
                    <a:lnB w="12700" cap="flat" cmpd="sng" algn="ctr">
                      <a:solidFill>
                        <a:srgbClr val="B0A26D"/>
                      </a:solidFill>
                      <a:prstDash val="solid"/>
                      <a:round/>
                      <a:headEnd type="none" w="med" len="med"/>
                      <a:tailEnd type="none" w="med" len="med"/>
                    </a:lnB>
                    <a:noFill/>
                  </a:tcPr>
                </a:tc>
                <a:tc>
                  <a:txBody>
                    <a:bodyPr/>
                    <a:lstStyle/>
                    <a:p>
                      <a:pPr marL="0" marR="0">
                        <a:spcBef>
                          <a:spcPts val="0"/>
                        </a:spcBef>
                        <a:spcAft>
                          <a:spcPts val="300"/>
                        </a:spcAft>
                        <a:tabLst>
                          <a:tab pos="1170305" algn="l"/>
                        </a:tabLst>
                      </a:pPr>
                      <a:r>
                        <a:rPr lang="en-NZ" sz="1200">
                          <a:effectLst/>
                          <a:latin typeface="Calibri" panose="020F0502020204030204" pitchFamily="34" charset="0"/>
                          <a:ea typeface="Times New Roman" panose="02020603050405020304" pitchFamily="18" charset="0"/>
                          <a:cs typeface="Times New Roman" panose="02020603050405020304" pitchFamily="18" charset="0"/>
                        </a:rPr>
                        <a:t>Governance</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1018" marR="61018" marT="0" marB="0">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B0A26D"/>
                      </a:solidFill>
                      <a:prstDash val="solid"/>
                      <a:round/>
                      <a:headEnd type="none" w="med" len="med"/>
                      <a:tailEnd type="none" w="med" len="med"/>
                    </a:lnT>
                    <a:lnB w="12700" cap="flat" cmpd="sng" algn="ctr">
                      <a:solidFill>
                        <a:srgbClr val="B0A26D"/>
                      </a:solidFill>
                      <a:prstDash val="solid"/>
                      <a:round/>
                      <a:headEnd type="none" w="med" len="med"/>
                      <a:tailEnd type="none" w="med" len="med"/>
                    </a:lnB>
                    <a:noFill/>
                  </a:tcPr>
                </a:tc>
                <a:extLst>
                  <a:ext uri="{0D108BD9-81ED-4DB2-BD59-A6C34878D82A}">
                    <a16:rowId xmlns:a16="http://schemas.microsoft.com/office/drawing/2014/main" val="3015560793"/>
                  </a:ext>
                </a:extLst>
              </a:tr>
              <a:tr h="1359708">
                <a:tc>
                  <a:txBody>
                    <a:bodyPr/>
                    <a:lstStyle/>
                    <a:p>
                      <a:pPr marL="0" marR="0">
                        <a:spcBef>
                          <a:spcPts val="0"/>
                        </a:spcBef>
                        <a:spcAft>
                          <a:spcPts val="300"/>
                        </a:spcAft>
                        <a:tabLst>
                          <a:tab pos="1170305" algn="l"/>
                        </a:tabLst>
                      </a:pPr>
                      <a:r>
                        <a:rPr lang="en-NZ" sz="12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1018" marR="61018" marT="0" marB="0">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B0A26D"/>
                      </a:solidFill>
                      <a:prstDash val="solid"/>
                      <a:round/>
                      <a:headEnd type="none" w="med" len="med"/>
                      <a:tailEnd type="none" w="med" len="med"/>
                    </a:lnT>
                    <a:lnB w="12700" cap="flat" cmpd="sng" algn="ctr">
                      <a:solidFill>
                        <a:srgbClr val="B0A26D"/>
                      </a:solidFill>
                      <a:prstDash val="solid"/>
                      <a:round/>
                      <a:headEnd type="none" w="med" len="med"/>
                      <a:tailEnd type="none" w="med" len="med"/>
                    </a:lnB>
                    <a:noFill/>
                  </a:tcPr>
                </a:tc>
                <a:tc>
                  <a:txBody>
                    <a:bodyPr/>
                    <a:lstStyle/>
                    <a:p>
                      <a:pPr marL="0" marR="0">
                        <a:spcBef>
                          <a:spcPts val="0"/>
                        </a:spcBef>
                        <a:spcAft>
                          <a:spcPts val="300"/>
                        </a:spcAft>
                        <a:tabLst>
                          <a:tab pos="1170305" algn="l"/>
                        </a:tabLst>
                      </a:pPr>
                      <a:r>
                        <a:rPr lang="en-NZ" sz="1200" dirty="0">
                          <a:effectLst/>
                          <a:latin typeface="Calibri" panose="020F0502020204030204" pitchFamily="34" charset="0"/>
                          <a:ea typeface="Times New Roman" panose="02020603050405020304" pitchFamily="18" charset="0"/>
                          <a:cs typeface="Times New Roman" panose="02020603050405020304" pitchFamily="18" charset="0"/>
                        </a:rPr>
                        <a:t>Engagement with Community Begins: </a:t>
                      </a:r>
                      <a:r>
                        <a:rPr lang="en-NZ" sz="1200" b="1" dirty="0">
                          <a:effectLst/>
                          <a:latin typeface="Calibri" panose="020F0502020204030204" pitchFamily="34" charset="0"/>
                          <a:ea typeface="Times New Roman" panose="02020603050405020304" pitchFamily="18" charset="0"/>
                          <a:cs typeface="Times New Roman" panose="02020603050405020304" pitchFamily="18" charset="0"/>
                        </a:rPr>
                        <a:t>Step 2: Preliminary Consultation</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300"/>
                        </a:spcAft>
                        <a:buFont typeface="Calibri" panose="020F0502020204030204" pitchFamily="34" charset="0"/>
                        <a:buChar char="-"/>
                        <a:tabLst>
                          <a:tab pos="1170305" algn="l"/>
                        </a:tabLst>
                      </a:pPr>
                      <a:r>
                        <a:rPr lang="en-NZ" sz="1200" dirty="0">
                          <a:effectLst/>
                          <a:latin typeface="Calibri" panose="020F0502020204030204" pitchFamily="34" charset="0"/>
                          <a:ea typeface="Times New Roman" panose="02020603050405020304" pitchFamily="18" charset="0"/>
                          <a:cs typeface="Times New Roman" panose="02020603050405020304" pitchFamily="18" charset="0"/>
                        </a:rPr>
                        <a:t>Community surveys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300"/>
                        </a:spcAft>
                        <a:buFont typeface="Calibri" panose="020F0502020204030204" pitchFamily="34" charset="0"/>
                        <a:buChar char="-"/>
                        <a:tabLst>
                          <a:tab pos="1170305" algn="l"/>
                        </a:tabLst>
                      </a:pPr>
                      <a:r>
                        <a:rPr lang="en-NZ" sz="1200" dirty="0">
                          <a:effectLst/>
                          <a:latin typeface="Calibri" panose="020F0502020204030204" pitchFamily="34" charset="0"/>
                          <a:ea typeface="Times New Roman" panose="02020603050405020304" pitchFamily="18" charset="0"/>
                          <a:cs typeface="Times New Roman" panose="02020603050405020304" pitchFamily="18" charset="0"/>
                        </a:rPr>
                        <a:t>Discussion documents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300"/>
                        </a:spcAft>
                        <a:buFont typeface="Calibri" panose="020F0502020204030204" pitchFamily="34" charset="0"/>
                        <a:buChar char="-"/>
                        <a:tabLst>
                          <a:tab pos="1170305" algn="l"/>
                        </a:tabLst>
                      </a:pPr>
                      <a:r>
                        <a:rPr lang="en-NZ" sz="1200" dirty="0">
                          <a:effectLst/>
                          <a:latin typeface="Calibri" panose="020F0502020204030204" pitchFamily="34" charset="0"/>
                          <a:ea typeface="Times New Roman" panose="02020603050405020304" pitchFamily="18" charset="0"/>
                          <a:cs typeface="Times New Roman" panose="02020603050405020304" pitchFamily="18" charset="0"/>
                        </a:rPr>
                        <a:t>Newspaper advertising</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300"/>
                        </a:spcAft>
                        <a:buFont typeface="Calibri" panose="020F0502020204030204" pitchFamily="34" charset="0"/>
                        <a:buChar char="-"/>
                        <a:tabLst>
                          <a:tab pos="1170305" algn="l"/>
                        </a:tabLst>
                      </a:pPr>
                      <a:r>
                        <a:rPr lang="en-NZ" sz="1200" dirty="0">
                          <a:effectLst/>
                          <a:latin typeface="Calibri" panose="020F0502020204030204" pitchFamily="34" charset="0"/>
                          <a:ea typeface="Times New Roman" panose="02020603050405020304" pitchFamily="18" charset="0"/>
                          <a:cs typeface="Times New Roman" panose="02020603050405020304" pitchFamily="18" charset="0"/>
                        </a:rPr>
                        <a:t>Focus groups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300"/>
                        </a:spcAft>
                        <a:buFont typeface="Calibri" panose="020F0502020204030204" pitchFamily="34" charset="0"/>
                        <a:buChar char="-"/>
                        <a:tabLst>
                          <a:tab pos="1170305" algn="l"/>
                        </a:tabLst>
                      </a:pPr>
                      <a:r>
                        <a:rPr lang="en-NZ" sz="1200" dirty="0">
                          <a:effectLst/>
                          <a:latin typeface="Calibri" panose="020F0502020204030204" pitchFamily="34" charset="0"/>
                          <a:ea typeface="Times New Roman" panose="02020603050405020304" pitchFamily="18" charset="0"/>
                          <a:cs typeface="Times New Roman" panose="02020603050405020304" pitchFamily="18" charset="0"/>
                        </a:rPr>
                        <a:t>Public workshops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300"/>
                        </a:spcAft>
                        <a:buFont typeface="Calibri" panose="020F0502020204030204" pitchFamily="34" charset="0"/>
                        <a:buChar char="-"/>
                        <a:tabLst>
                          <a:tab pos="1170305" algn="l"/>
                        </a:tabLst>
                      </a:pPr>
                      <a:r>
                        <a:rPr lang="en-NZ" sz="1200" dirty="0">
                          <a:effectLst/>
                          <a:latin typeface="Calibri" panose="020F0502020204030204" pitchFamily="34" charset="0"/>
                          <a:ea typeface="Times New Roman" panose="02020603050405020304" pitchFamily="18" charset="0"/>
                          <a:cs typeface="Times New Roman" panose="02020603050405020304" pitchFamily="18" charset="0"/>
                        </a:rPr>
                        <a:t>Email interested citizens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018" marR="61018" marT="0" marB="0">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B0A26D"/>
                      </a:solidFill>
                      <a:prstDash val="solid"/>
                      <a:round/>
                      <a:headEnd type="none" w="med" len="med"/>
                      <a:tailEnd type="none" w="med" len="med"/>
                    </a:lnT>
                    <a:lnB w="12700" cap="flat" cmpd="sng" algn="ctr">
                      <a:solidFill>
                        <a:srgbClr val="B0A26D"/>
                      </a:solidFill>
                      <a:prstDash val="solid"/>
                      <a:round/>
                      <a:headEnd type="none" w="med" len="med"/>
                      <a:tailEnd type="none" w="med" len="med"/>
                    </a:lnB>
                    <a:noFill/>
                  </a:tcPr>
                </a:tc>
                <a:tc>
                  <a:txBody>
                    <a:bodyPr/>
                    <a:lstStyle/>
                    <a:p>
                      <a:pPr marL="0" marR="0">
                        <a:spcBef>
                          <a:spcPts val="0"/>
                        </a:spcBef>
                        <a:spcAft>
                          <a:spcPts val="300"/>
                        </a:spcAft>
                        <a:tabLst>
                          <a:tab pos="1170305" algn="l"/>
                        </a:tabLst>
                      </a:pPr>
                      <a:r>
                        <a:rPr lang="en-NZ"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018" marR="61018" marT="0" marB="0">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B0A26D"/>
                      </a:solidFill>
                      <a:prstDash val="solid"/>
                      <a:round/>
                      <a:headEnd type="none" w="med" len="med"/>
                      <a:tailEnd type="none" w="med" len="med"/>
                    </a:lnT>
                    <a:lnB w="12700" cap="flat" cmpd="sng" algn="ctr">
                      <a:solidFill>
                        <a:srgbClr val="B0A26D"/>
                      </a:solidFill>
                      <a:prstDash val="solid"/>
                      <a:round/>
                      <a:headEnd type="none" w="med" len="med"/>
                      <a:tailEnd type="none" w="med" len="med"/>
                    </a:lnB>
                    <a:noFill/>
                  </a:tcPr>
                </a:tc>
                <a:extLst>
                  <a:ext uri="{0D108BD9-81ED-4DB2-BD59-A6C34878D82A}">
                    <a16:rowId xmlns:a16="http://schemas.microsoft.com/office/drawing/2014/main" val="2506153295"/>
                  </a:ext>
                </a:extLst>
              </a:tr>
              <a:tr h="192911">
                <a:tc gridSpan="3">
                  <a:txBody>
                    <a:bodyPr/>
                    <a:lstStyle/>
                    <a:p>
                      <a:pPr marL="0" marR="0">
                        <a:spcBef>
                          <a:spcPts val="0"/>
                        </a:spcBef>
                        <a:spcAft>
                          <a:spcPts val="300"/>
                        </a:spcAft>
                        <a:tabLst>
                          <a:tab pos="1170305" algn="l"/>
                        </a:tabLst>
                      </a:pPr>
                      <a:r>
                        <a:rPr lang="en-NZ"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March</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1018" marR="61018" marT="0" marB="0">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B0A26D"/>
                      </a:solidFill>
                      <a:prstDash val="solid"/>
                      <a:round/>
                      <a:headEnd type="none" w="med" len="med"/>
                      <a:tailEnd type="none" w="med" len="med"/>
                    </a:lnT>
                    <a:lnB w="12700" cap="flat" cmpd="sng" algn="ctr">
                      <a:solidFill>
                        <a:srgbClr val="B0A26D"/>
                      </a:solidFill>
                      <a:prstDash val="solid"/>
                      <a:round/>
                      <a:headEnd type="none" w="med" len="med"/>
                      <a:tailEnd type="none" w="med" len="med"/>
                    </a:lnB>
                    <a:solidFill>
                      <a:srgbClr val="B0A26D"/>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97189620"/>
                  </a:ext>
                </a:extLst>
              </a:tr>
              <a:tr h="192911">
                <a:tc>
                  <a:txBody>
                    <a:bodyPr/>
                    <a:lstStyle/>
                    <a:p>
                      <a:pPr marL="0" marR="0">
                        <a:spcBef>
                          <a:spcPts val="0"/>
                        </a:spcBef>
                        <a:spcAft>
                          <a:spcPts val="300"/>
                        </a:spcAft>
                        <a:tabLst>
                          <a:tab pos="1170305" algn="l"/>
                        </a:tabLst>
                      </a:pPr>
                      <a:r>
                        <a:rPr lang="en-NZ" sz="1200" b="1">
                          <a:effectLst/>
                          <a:latin typeface="Calibri" panose="020F0502020204030204" pitchFamily="34" charset="0"/>
                          <a:ea typeface="Times New Roman" panose="02020603050405020304" pitchFamily="18" charset="0"/>
                          <a:cs typeface="Times New Roman" panose="02020603050405020304" pitchFamily="18" charset="0"/>
                        </a:rPr>
                        <a:t>13</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1018" marR="61018" marT="0" marB="0">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B0A26D"/>
                      </a:solidFill>
                      <a:prstDash val="solid"/>
                      <a:round/>
                      <a:headEnd type="none" w="med" len="med"/>
                      <a:tailEnd type="none" w="med" len="med"/>
                    </a:lnT>
                    <a:lnB w="12700" cap="flat" cmpd="sng" algn="ctr">
                      <a:solidFill>
                        <a:srgbClr val="B0A26D"/>
                      </a:solidFill>
                      <a:prstDash val="solid"/>
                      <a:round/>
                      <a:headEnd type="none" w="med" len="med"/>
                      <a:tailEnd type="none" w="med" len="med"/>
                    </a:lnB>
                    <a:noFill/>
                  </a:tcPr>
                </a:tc>
                <a:tc>
                  <a:txBody>
                    <a:bodyPr/>
                    <a:lstStyle/>
                    <a:p>
                      <a:pPr marL="0" marR="0">
                        <a:spcBef>
                          <a:spcPts val="0"/>
                        </a:spcBef>
                        <a:spcAft>
                          <a:spcPts val="300"/>
                        </a:spcAft>
                        <a:tabLst>
                          <a:tab pos="1170305" algn="l"/>
                        </a:tabLst>
                      </a:pPr>
                      <a:r>
                        <a:rPr lang="en-NZ" sz="1200" b="1" dirty="0">
                          <a:effectLst/>
                          <a:latin typeface="Calibri" panose="020F0502020204030204" pitchFamily="34" charset="0"/>
                          <a:ea typeface="Times New Roman" panose="02020603050405020304" pitchFamily="18" charset="0"/>
                          <a:cs typeface="Times New Roman" panose="02020603050405020304" pitchFamily="18" charset="0"/>
                        </a:rPr>
                        <a:t>Strategic Working Committee: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018" marR="61018" marT="0" marB="0">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B0A26D"/>
                      </a:solidFill>
                      <a:prstDash val="solid"/>
                      <a:round/>
                      <a:headEnd type="none" w="med" len="med"/>
                      <a:tailEnd type="none" w="med" len="med"/>
                    </a:lnT>
                    <a:lnB w="12700" cap="flat" cmpd="sng" algn="ctr">
                      <a:solidFill>
                        <a:srgbClr val="B0A26D"/>
                      </a:solidFill>
                      <a:prstDash val="solid"/>
                      <a:round/>
                      <a:headEnd type="none" w="med" len="med"/>
                      <a:tailEnd type="none" w="med" len="med"/>
                    </a:lnB>
                    <a:noFill/>
                  </a:tcPr>
                </a:tc>
                <a:tc>
                  <a:txBody>
                    <a:bodyPr/>
                    <a:lstStyle/>
                    <a:p>
                      <a:pPr marL="0" marR="0">
                        <a:spcBef>
                          <a:spcPts val="0"/>
                        </a:spcBef>
                        <a:spcAft>
                          <a:spcPts val="300"/>
                        </a:spcAft>
                        <a:tabLst>
                          <a:tab pos="1170305" algn="l"/>
                        </a:tabLst>
                      </a:pPr>
                      <a:r>
                        <a:rPr lang="en-NZ" sz="1200">
                          <a:effectLst/>
                          <a:latin typeface="Calibri" panose="020F0502020204030204" pitchFamily="34" charset="0"/>
                          <a:ea typeface="Times New Roman" panose="02020603050405020304" pitchFamily="18" charset="0"/>
                          <a:cs typeface="Times New Roman" panose="02020603050405020304" pitchFamily="18" charset="0"/>
                        </a:rPr>
                        <a:t>Governance</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1018" marR="61018" marT="0" marB="0">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B0A26D"/>
                      </a:solidFill>
                      <a:prstDash val="solid"/>
                      <a:round/>
                      <a:headEnd type="none" w="med" len="med"/>
                      <a:tailEnd type="none" w="med" len="med"/>
                    </a:lnT>
                    <a:lnB w="12700" cap="flat" cmpd="sng" algn="ctr">
                      <a:solidFill>
                        <a:srgbClr val="B0A26D"/>
                      </a:solidFill>
                      <a:prstDash val="solid"/>
                      <a:round/>
                      <a:headEnd type="none" w="med" len="med"/>
                      <a:tailEnd type="none" w="med" len="med"/>
                    </a:lnB>
                    <a:noFill/>
                  </a:tcPr>
                </a:tc>
                <a:extLst>
                  <a:ext uri="{0D108BD9-81ED-4DB2-BD59-A6C34878D82A}">
                    <a16:rowId xmlns:a16="http://schemas.microsoft.com/office/drawing/2014/main" val="2633490041"/>
                  </a:ext>
                </a:extLst>
              </a:tr>
              <a:tr h="192911">
                <a:tc>
                  <a:txBody>
                    <a:bodyPr/>
                    <a:lstStyle/>
                    <a:p>
                      <a:pPr marL="0" marR="0">
                        <a:spcBef>
                          <a:spcPts val="0"/>
                        </a:spcBef>
                        <a:spcAft>
                          <a:spcPts val="300"/>
                        </a:spcAft>
                        <a:tabLst>
                          <a:tab pos="1170305" algn="l"/>
                        </a:tabLst>
                      </a:pPr>
                      <a:r>
                        <a:rPr lang="en-NZ" sz="12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1018" marR="61018" marT="0" marB="0">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B0A26D"/>
                      </a:solidFill>
                      <a:prstDash val="solid"/>
                      <a:round/>
                      <a:headEnd type="none" w="med" len="med"/>
                      <a:tailEnd type="none" w="med" len="med"/>
                    </a:lnT>
                    <a:lnB w="12700" cap="flat" cmpd="sng" algn="ctr">
                      <a:solidFill>
                        <a:srgbClr val="B0A26D"/>
                      </a:solidFill>
                      <a:prstDash val="solid"/>
                      <a:round/>
                      <a:headEnd type="none" w="med" len="med"/>
                      <a:tailEnd type="none" w="med" len="med"/>
                    </a:lnB>
                    <a:noFill/>
                  </a:tcPr>
                </a:tc>
                <a:tc>
                  <a:txBody>
                    <a:bodyPr/>
                    <a:lstStyle/>
                    <a:p>
                      <a:pPr marL="0" marR="0">
                        <a:spcBef>
                          <a:spcPts val="0"/>
                        </a:spcBef>
                        <a:spcAft>
                          <a:spcPts val="300"/>
                        </a:spcAft>
                        <a:tabLst>
                          <a:tab pos="1170305" algn="l"/>
                        </a:tabLst>
                      </a:pPr>
                      <a:r>
                        <a:rPr lang="en-NZ" sz="1200" b="1">
                          <a:effectLst/>
                          <a:latin typeface="Calibri" panose="020F0502020204030204" pitchFamily="34" charset="0"/>
                          <a:ea typeface="Times New Roman" panose="02020603050405020304" pitchFamily="18" charset="0"/>
                          <a:cs typeface="Times New Roman" panose="02020603050405020304" pitchFamily="18" charset="0"/>
                        </a:rPr>
                        <a:t>Step 3: Identify Communities of Interest</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1018" marR="61018" marT="0" marB="0">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B0A26D"/>
                      </a:solidFill>
                      <a:prstDash val="solid"/>
                      <a:round/>
                      <a:headEnd type="none" w="med" len="med"/>
                      <a:tailEnd type="none" w="med" len="med"/>
                    </a:lnT>
                    <a:lnB w="12700" cap="flat" cmpd="sng" algn="ctr">
                      <a:solidFill>
                        <a:srgbClr val="B0A26D"/>
                      </a:solidFill>
                      <a:prstDash val="solid"/>
                      <a:round/>
                      <a:headEnd type="none" w="med" len="med"/>
                      <a:tailEnd type="none" w="med" len="med"/>
                    </a:lnB>
                    <a:noFill/>
                  </a:tcPr>
                </a:tc>
                <a:tc>
                  <a:txBody>
                    <a:bodyPr/>
                    <a:lstStyle/>
                    <a:p>
                      <a:pPr marL="0" marR="0">
                        <a:spcBef>
                          <a:spcPts val="0"/>
                        </a:spcBef>
                        <a:spcAft>
                          <a:spcPts val="300"/>
                        </a:spcAft>
                        <a:tabLst>
                          <a:tab pos="1170305" algn="l"/>
                        </a:tabLst>
                      </a:pPr>
                      <a:r>
                        <a:rPr lang="en-NZ"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018" marR="61018" marT="0" marB="0">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B0A26D"/>
                      </a:solidFill>
                      <a:prstDash val="solid"/>
                      <a:round/>
                      <a:headEnd type="none" w="med" len="med"/>
                      <a:tailEnd type="none" w="med" len="med"/>
                    </a:lnT>
                    <a:lnB w="12700" cap="flat" cmpd="sng" algn="ctr">
                      <a:solidFill>
                        <a:srgbClr val="B0A26D"/>
                      </a:solidFill>
                      <a:prstDash val="solid"/>
                      <a:round/>
                      <a:headEnd type="none" w="med" len="med"/>
                      <a:tailEnd type="none" w="med" len="med"/>
                    </a:lnB>
                    <a:noFill/>
                  </a:tcPr>
                </a:tc>
                <a:extLst>
                  <a:ext uri="{0D108BD9-81ED-4DB2-BD59-A6C34878D82A}">
                    <a16:rowId xmlns:a16="http://schemas.microsoft.com/office/drawing/2014/main" val="32426935"/>
                  </a:ext>
                </a:extLst>
              </a:tr>
              <a:tr h="192911">
                <a:tc>
                  <a:txBody>
                    <a:bodyPr/>
                    <a:lstStyle/>
                    <a:p>
                      <a:pPr marL="0" marR="0">
                        <a:spcBef>
                          <a:spcPts val="0"/>
                        </a:spcBef>
                        <a:spcAft>
                          <a:spcPts val="300"/>
                        </a:spcAft>
                        <a:tabLst>
                          <a:tab pos="1170305" algn="l"/>
                        </a:tabLst>
                      </a:pPr>
                      <a:r>
                        <a:rPr lang="en-NZ" sz="12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1018" marR="61018" marT="0" marB="0">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B0A26D"/>
                      </a:solidFill>
                      <a:prstDash val="solid"/>
                      <a:round/>
                      <a:headEnd type="none" w="med" len="med"/>
                      <a:tailEnd type="none" w="med" len="med"/>
                    </a:lnT>
                    <a:lnB w="12700" cap="flat" cmpd="sng" algn="ctr">
                      <a:solidFill>
                        <a:srgbClr val="B0A26D"/>
                      </a:solidFill>
                      <a:prstDash val="solid"/>
                      <a:round/>
                      <a:headEnd type="none" w="med" len="med"/>
                      <a:tailEnd type="none" w="med" len="med"/>
                    </a:lnB>
                    <a:noFill/>
                  </a:tcPr>
                </a:tc>
                <a:tc>
                  <a:txBody>
                    <a:bodyPr/>
                    <a:lstStyle/>
                    <a:p>
                      <a:pPr marL="0" marR="0">
                        <a:spcBef>
                          <a:spcPts val="0"/>
                        </a:spcBef>
                        <a:spcAft>
                          <a:spcPts val="300"/>
                        </a:spcAft>
                        <a:tabLst>
                          <a:tab pos="1170305" algn="l"/>
                        </a:tabLst>
                      </a:pPr>
                      <a:r>
                        <a:rPr lang="en-NZ" sz="1200">
                          <a:effectLst/>
                          <a:latin typeface="Calibri" panose="020F0502020204030204" pitchFamily="34" charset="0"/>
                          <a:ea typeface="Times New Roman" panose="02020603050405020304" pitchFamily="18" charset="0"/>
                          <a:cs typeface="Times New Roman" panose="02020603050405020304" pitchFamily="18" charset="0"/>
                        </a:rPr>
                        <a:t>Preliminary Consultation continues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1018" marR="61018" marT="0" marB="0">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B0A26D"/>
                      </a:solidFill>
                      <a:prstDash val="solid"/>
                      <a:round/>
                      <a:headEnd type="none" w="med" len="med"/>
                      <a:tailEnd type="none" w="med" len="med"/>
                    </a:lnT>
                    <a:lnB w="12700" cap="flat" cmpd="sng" algn="ctr">
                      <a:solidFill>
                        <a:srgbClr val="B0A26D"/>
                      </a:solidFill>
                      <a:prstDash val="solid"/>
                      <a:round/>
                      <a:headEnd type="none" w="med" len="med"/>
                      <a:tailEnd type="none" w="med" len="med"/>
                    </a:lnB>
                    <a:noFill/>
                  </a:tcPr>
                </a:tc>
                <a:tc>
                  <a:txBody>
                    <a:bodyPr/>
                    <a:lstStyle/>
                    <a:p>
                      <a:pPr marL="0" marR="0">
                        <a:spcBef>
                          <a:spcPts val="0"/>
                        </a:spcBef>
                        <a:spcAft>
                          <a:spcPts val="300"/>
                        </a:spcAft>
                        <a:tabLst>
                          <a:tab pos="1170305" algn="l"/>
                        </a:tabLst>
                      </a:pPr>
                      <a:r>
                        <a:rPr lang="en-NZ"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1018" marR="61018" marT="0" marB="0">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B0A26D"/>
                      </a:solidFill>
                      <a:prstDash val="solid"/>
                      <a:round/>
                      <a:headEnd type="none" w="med" len="med"/>
                      <a:tailEnd type="none" w="med" len="med"/>
                    </a:lnT>
                    <a:lnB w="12700" cap="flat" cmpd="sng" algn="ctr">
                      <a:solidFill>
                        <a:srgbClr val="B0A26D"/>
                      </a:solidFill>
                      <a:prstDash val="solid"/>
                      <a:round/>
                      <a:headEnd type="none" w="med" len="med"/>
                      <a:tailEnd type="none" w="med" len="med"/>
                    </a:lnB>
                    <a:noFill/>
                  </a:tcPr>
                </a:tc>
                <a:extLst>
                  <a:ext uri="{0D108BD9-81ED-4DB2-BD59-A6C34878D82A}">
                    <a16:rowId xmlns:a16="http://schemas.microsoft.com/office/drawing/2014/main" val="1766481014"/>
                  </a:ext>
                </a:extLst>
              </a:tr>
              <a:tr h="192911">
                <a:tc gridSpan="3">
                  <a:txBody>
                    <a:bodyPr/>
                    <a:lstStyle/>
                    <a:p>
                      <a:pPr marL="0" marR="0">
                        <a:spcBef>
                          <a:spcPts val="0"/>
                        </a:spcBef>
                        <a:spcAft>
                          <a:spcPts val="300"/>
                        </a:spcAft>
                        <a:tabLst>
                          <a:tab pos="1170305" algn="l"/>
                        </a:tabLst>
                      </a:pPr>
                      <a:r>
                        <a:rPr lang="en-NZ"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April</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1018" marR="61018" marT="0" marB="0">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B0A26D"/>
                      </a:solidFill>
                      <a:prstDash val="solid"/>
                      <a:round/>
                      <a:headEnd type="none" w="med" len="med"/>
                      <a:tailEnd type="none" w="med" len="med"/>
                    </a:lnT>
                    <a:lnB w="12700" cap="flat" cmpd="sng" algn="ctr">
                      <a:solidFill>
                        <a:srgbClr val="B0A26D"/>
                      </a:solidFill>
                      <a:prstDash val="solid"/>
                      <a:round/>
                      <a:headEnd type="none" w="med" len="med"/>
                      <a:tailEnd type="none" w="med" len="med"/>
                    </a:lnB>
                    <a:solidFill>
                      <a:srgbClr val="B0A26D"/>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78238286"/>
                  </a:ext>
                </a:extLst>
              </a:tr>
              <a:tr h="192911">
                <a:tc>
                  <a:txBody>
                    <a:bodyPr/>
                    <a:lstStyle/>
                    <a:p>
                      <a:pPr marL="0" marR="0">
                        <a:spcBef>
                          <a:spcPts val="0"/>
                        </a:spcBef>
                        <a:spcAft>
                          <a:spcPts val="300"/>
                        </a:spcAft>
                        <a:tabLst>
                          <a:tab pos="1170305" algn="l"/>
                        </a:tabLst>
                      </a:pP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018" marR="61018" marT="0" marB="0">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B0A26D"/>
                      </a:solidFill>
                      <a:prstDash val="solid"/>
                      <a:round/>
                      <a:headEnd type="none" w="med" len="med"/>
                      <a:tailEnd type="none" w="med" len="med"/>
                    </a:lnT>
                    <a:lnB w="12700" cap="flat" cmpd="sng" algn="ctr">
                      <a:solidFill>
                        <a:srgbClr val="B0A26D"/>
                      </a:solidFill>
                      <a:prstDash val="solid"/>
                      <a:round/>
                      <a:headEnd type="none" w="med" len="med"/>
                      <a:tailEnd type="none" w="med" len="med"/>
                    </a:lnB>
                    <a:noFill/>
                  </a:tcPr>
                </a:tc>
                <a:tc>
                  <a:txBody>
                    <a:bodyPr/>
                    <a:lstStyle/>
                    <a:p>
                      <a:pPr marL="0" marR="0">
                        <a:spcBef>
                          <a:spcPts val="0"/>
                        </a:spcBef>
                        <a:spcAft>
                          <a:spcPts val="300"/>
                        </a:spcAft>
                        <a:tabLst>
                          <a:tab pos="1170305" algn="l"/>
                        </a:tabLst>
                      </a:pPr>
                      <a:r>
                        <a:rPr lang="en-NZ" sz="1200" i="1" dirty="0">
                          <a:solidFill>
                            <a:srgbClr val="8EAADB"/>
                          </a:solidFill>
                          <a:effectLst/>
                          <a:latin typeface="Calibri" panose="020F0502020204030204" pitchFamily="34" charset="0"/>
                          <a:ea typeface="Times New Roman" panose="02020603050405020304" pitchFamily="18" charset="0"/>
                          <a:cs typeface="Times New Roman" panose="02020603050405020304" pitchFamily="18" charset="0"/>
                        </a:rPr>
                        <a:t>AP+ Consultation begins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018" marR="61018" marT="0" marB="0">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B0A26D"/>
                      </a:solidFill>
                      <a:prstDash val="solid"/>
                      <a:round/>
                      <a:headEnd type="none" w="med" len="med"/>
                      <a:tailEnd type="none" w="med" len="med"/>
                    </a:lnT>
                    <a:lnB w="12700" cap="flat" cmpd="sng" algn="ctr">
                      <a:solidFill>
                        <a:srgbClr val="B0A26D"/>
                      </a:solidFill>
                      <a:prstDash val="solid"/>
                      <a:round/>
                      <a:headEnd type="none" w="med" len="med"/>
                      <a:tailEnd type="none" w="med" len="med"/>
                    </a:lnB>
                    <a:noFill/>
                  </a:tcPr>
                </a:tc>
                <a:tc>
                  <a:txBody>
                    <a:bodyPr/>
                    <a:lstStyle/>
                    <a:p>
                      <a:pPr marL="0" marR="0">
                        <a:spcBef>
                          <a:spcPts val="0"/>
                        </a:spcBef>
                        <a:spcAft>
                          <a:spcPts val="300"/>
                        </a:spcAft>
                        <a:tabLst>
                          <a:tab pos="1170305" algn="l"/>
                        </a:tabLst>
                      </a:pPr>
                      <a:r>
                        <a:rPr lang="en-NZ"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018" marR="61018" marT="0" marB="0">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B0A26D"/>
                      </a:solidFill>
                      <a:prstDash val="solid"/>
                      <a:round/>
                      <a:headEnd type="none" w="med" len="med"/>
                      <a:tailEnd type="none" w="med" len="med"/>
                    </a:lnT>
                    <a:lnB w="12700" cap="flat" cmpd="sng" algn="ctr">
                      <a:solidFill>
                        <a:srgbClr val="B0A26D"/>
                      </a:solidFill>
                      <a:prstDash val="solid"/>
                      <a:round/>
                      <a:headEnd type="none" w="med" len="med"/>
                      <a:tailEnd type="none" w="med" len="med"/>
                    </a:lnB>
                    <a:noFill/>
                  </a:tcPr>
                </a:tc>
                <a:extLst>
                  <a:ext uri="{0D108BD9-81ED-4DB2-BD59-A6C34878D82A}">
                    <a16:rowId xmlns:a16="http://schemas.microsoft.com/office/drawing/2014/main" val="3252605387"/>
                  </a:ext>
                </a:extLst>
              </a:tr>
              <a:tr h="192911">
                <a:tc>
                  <a:txBody>
                    <a:bodyPr/>
                    <a:lstStyle/>
                    <a:p>
                      <a:pPr marL="0" marR="0">
                        <a:spcBef>
                          <a:spcPts val="0"/>
                        </a:spcBef>
                        <a:spcAft>
                          <a:spcPts val="300"/>
                        </a:spcAft>
                        <a:tabLst>
                          <a:tab pos="1170305" algn="l"/>
                        </a:tabLst>
                      </a:pPr>
                      <a:r>
                        <a:rPr lang="en-NZ"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1018" marR="61018" marT="0" marB="0">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B0A26D"/>
                      </a:solidFill>
                      <a:prstDash val="solid"/>
                      <a:round/>
                      <a:headEnd type="none" w="med" len="med"/>
                      <a:tailEnd type="none" w="med" len="med"/>
                    </a:lnT>
                    <a:lnB w="12700" cap="flat" cmpd="sng" algn="ctr">
                      <a:solidFill>
                        <a:srgbClr val="B0A26D"/>
                      </a:solidFill>
                      <a:prstDash val="solid"/>
                      <a:round/>
                      <a:headEnd type="none" w="med" len="med"/>
                      <a:tailEnd type="none" w="med" len="med"/>
                    </a:lnB>
                    <a:noFill/>
                  </a:tcPr>
                </a:tc>
                <a:tc>
                  <a:txBody>
                    <a:bodyPr/>
                    <a:lstStyle/>
                    <a:p>
                      <a:pPr marL="0" marR="0">
                        <a:spcBef>
                          <a:spcPts val="0"/>
                        </a:spcBef>
                        <a:spcAft>
                          <a:spcPts val="300"/>
                        </a:spcAft>
                        <a:tabLst>
                          <a:tab pos="1170305" algn="l"/>
                        </a:tabLst>
                      </a:pPr>
                      <a:r>
                        <a:rPr lang="en-NZ" sz="1200" b="1">
                          <a:effectLst/>
                          <a:latin typeface="Calibri" panose="020F0502020204030204" pitchFamily="34" charset="0"/>
                          <a:ea typeface="Times New Roman" panose="02020603050405020304" pitchFamily="18" charset="0"/>
                          <a:cs typeface="Times New Roman" panose="02020603050405020304" pitchFamily="18" charset="0"/>
                        </a:rPr>
                        <a:t>Step 4: Determine effective Representation for Communities of Interest</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1018" marR="61018" marT="0" marB="0">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B0A26D"/>
                      </a:solidFill>
                      <a:prstDash val="solid"/>
                      <a:round/>
                      <a:headEnd type="none" w="med" len="med"/>
                      <a:tailEnd type="none" w="med" len="med"/>
                    </a:lnT>
                    <a:lnB w="12700" cap="flat" cmpd="sng" algn="ctr">
                      <a:solidFill>
                        <a:srgbClr val="B0A26D"/>
                      </a:solidFill>
                      <a:prstDash val="solid"/>
                      <a:round/>
                      <a:headEnd type="none" w="med" len="med"/>
                      <a:tailEnd type="none" w="med" len="med"/>
                    </a:lnB>
                    <a:noFill/>
                  </a:tcPr>
                </a:tc>
                <a:tc>
                  <a:txBody>
                    <a:bodyPr/>
                    <a:lstStyle/>
                    <a:p>
                      <a:pPr marL="0" marR="0">
                        <a:spcBef>
                          <a:spcPts val="0"/>
                        </a:spcBef>
                        <a:spcAft>
                          <a:spcPts val="300"/>
                        </a:spcAft>
                        <a:tabLst>
                          <a:tab pos="1170305" algn="l"/>
                        </a:tabLst>
                      </a:pPr>
                      <a:r>
                        <a:rPr lang="en-NZ"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1018" marR="61018" marT="0" marB="0">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B0A26D"/>
                      </a:solidFill>
                      <a:prstDash val="solid"/>
                      <a:round/>
                      <a:headEnd type="none" w="med" len="med"/>
                      <a:tailEnd type="none" w="med" len="med"/>
                    </a:lnT>
                    <a:lnB w="12700" cap="flat" cmpd="sng" algn="ctr">
                      <a:solidFill>
                        <a:srgbClr val="B0A26D"/>
                      </a:solidFill>
                      <a:prstDash val="solid"/>
                      <a:round/>
                      <a:headEnd type="none" w="med" len="med"/>
                      <a:tailEnd type="none" w="med" len="med"/>
                    </a:lnB>
                    <a:noFill/>
                  </a:tcPr>
                </a:tc>
                <a:extLst>
                  <a:ext uri="{0D108BD9-81ED-4DB2-BD59-A6C34878D82A}">
                    <a16:rowId xmlns:a16="http://schemas.microsoft.com/office/drawing/2014/main" val="1573312473"/>
                  </a:ext>
                </a:extLst>
              </a:tr>
              <a:tr h="192911">
                <a:tc>
                  <a:txBody>
                    <a:bodyPr/>
                    <a:lstStyle/>
                    <a:p>
                      <a:pPr marL="0" marR="0">
                        <a:spcBef>
                          <a:spcPts val="0"/>
                        </a:spcBef>
                        <a:spcAft>
                          <a:spcPts val="300"/>
                        </a:spcAft>
                        <a:tabLst>
                          <a:tab pos="1170305" algn="l"/>
                        </a:tabLst>
                      </a:pPr>
                      <a:r>
                        <a:rPr lang="en-NZ" sz="1200" b="1">
                          <a:effectLst/>
                          <a:latin typeface="Calibri" panose="020F0502020204030204" pitchFamily="34" charset="0"/>
                          <a:ea typeface="Times New Roman" panose="02020603050405020304" pitchFamily="18" charset="0"/>
                          <a:cs typeface="Times New Roman" panose="02020603050405020304" pitchFamily="18" charset="0"/>
                        </a:rPr>
                        <a:t>10</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1018" marR="61018" marT="0" marB="0">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B0A26D"/>
                      </a:solidFill>
                      <a:prstDash val="solid"/>
                      <a:round/>
                      <a:headEnd type="none" w="med" len="med"/>
                      <a:tailEnd type="none" w="med" len="med"/>
                    </a:lnT>
                    <a:lnB w="12700" cap="flat" cmpd="sng" algn="ctr">
                      <a:solidFill>
                        <a:srgbClr val="B0A26D"/>
                      </a:solidFill>
                      <a:prstDash val="solid"/>
                      <a:round/>
                      <a:headEnd type="none" w="med" len="med"/>
                      <a:tailEnd type="none" w="med" len="med"/>
                    </a:lnB>
                    <a:noFill/>
                  </a:tcPr>
                </a:tc>
                <a:tc>
                  <a:txBody>
                    <a:bodyPr/>
                    <a:lstStyle/>
                    <a:p>
                      <a:pPr marL="0" marR="0">
                        <a:spcBef>
                          <a:spcPts val="0"/>
                        </a:spcBef>
                        <a:spcAft>
                          <a:spcPts val="300"/>
                        </a:spcAft>
                        <a:tabLst>
                          <a:tab pos="1170305" algn="l"/>
                        </a:tabLst>
                      </a:pPr>
                      <a:r>
                        <a:rPr lang="en-NZ" sz="1200" b="1" dirty="0">
                          <a:effectLst/>
                          <a:latin typeface="Calibri" panose="020F0502020204030204" pitchFamily="34" charset="0"/>
                          <a:ea typeface="Times New Roman" panose="02020603050405020304" pitchFamily="18" charset="0"/>
                          <a:cs typeface="Times New Roman" panose="02020603050405020304" pitchFamily="18" charset="0"/>
                        </a:rPr>
                        <a:t>Strategic Working Committee: Feedback from Preliminary consultation?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018" marR="61018" marT="0" marB="0">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B0A26D"/>
                      </a:solidFill>
                      <a:prstDash val="solid"/>
                      <a:round/>
                      <a:headEnd type="none" w="med" len="med"/>
                      <a:tailEnd type="none" w="med" len="med"/>
                    </a:lnT>
                    <a:lnB w="12700" cap="flat" cmpd="sng" algn="ctr">
                      <a:solidFill>
                        <a:srgbClr val="B0A26D"/>
                      </a:solidFill>
                      <a:prstDash val="solid"/>
                      <a:round/>
                      <a:headEnd type="none" w="med" len="med"/>
                      <a:tailEnd type="none" w="med" len="med"/>
                    </a:lnB>
                    <a:noFill/>
                  </a:tcPr>
                </a:tc>
                <a:tc>
                  <a:txBody>
                    <a:bodyPr/>
                    <a:lstStyle/>
                    <a:p>
                      <a:pPr marL="0" marR="0">
                        <a:spcBef>
                          <a:spcPts val="0"/>
                        </a:spcBef>
                        <a:spcAft>
                          <a:spcPts val="300"/>
                        </a:spcAft>
                        <a:tabLst>
                          <a:tab pos="1170305" algn="l"/>
                        </a:tabLst>
                      </a:pPr>
                      <a:r>
                        <a:rPr lang="en-NZ"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1018" marR="61018" marT="0" marB="0">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B0A26D"/>
                      </a:solidFill>
                      <a:prstDash val="solid"/>
                      <a:round/>
                      <a:headEnd type="none" w="med" len="med"/>
                      <a:tailEnd type="none" w="med" len="med"/>
                    </a:lnT>
                    <a:lnB w="12700" cap="flat" cmpd="sng" algn="ctr">
                      <a:solidFill>
                        <a:srgbClr val="B0A26D"/>
                      </a:solidFill>
                      <a:prstDash val="solid"/>
                      <a:round/>
                      <a:headEnd type="none" w="med" len="med"/>
                      <a:tailEnd type="none" w="med" len="med"/>
                    </a:lnB>
                    <a:noFill/>
                  </a:tcPr>
                </a:tc>
                <a:extLst>
                  <a:ext uri="{0D108BD9-81ED-4DB2-BD59-A6C34878D82A}">
                    <a16:rowId xmlns:a16="http://schemas.microsoft.com/office/drawing/2014/main" val="2657438613"/>
                  </a:ext>
                </a:extLst>
              </a:tr>
              <a:tr h="192911">
                <a:tc>
                  <a:txBody>
                    <a:bodyPr/>
                    <a:lstStyle/>
                    <a:p>
                      <a:pPr marL="0" marR="0">
                        <a:spcBef>
                          <a:spcPts val="0"/>
                        </a:spcBef>
                        <a:spcAft>
                          <a:spcPts val="300"/>
                        </a:spcAft>
                        <a:tabLst>
                          <a:tab pos="1170305" algn="l"/>
                        </a:tabLst>
                      </a:pPr>
                      <a:r>
                        <a:rPr lang="en-NZ" sz="1200" b="1">
                          <a:effectLst/>
                          <a:latin typeface="Calibri" panose="020F0502020204030204" pitchFamily="34" charset="0"/>
                          <a:ea typeface="Times New Roman" panose="02020603050405020304" pitchFamily="18" charset="0"/>
                          <a:cs typeface="Times New Roman" panose="02020603050405020304" pitchFamily="18" charset="0"/>
                        </a:rPr>
                        <a:t>17</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1018" marR="61018" marT="0" marB="0">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B0A26D"/>
                      </a:solidFill>
                      <a:prstDash val="solid"/>
                      <a:round/>
                      <a:headEnd type="none" w="med" len="med"/>
                      <a:tailEnd type="none" w="med" len="med"/>
                    </a:lnT>
                    <a:lnB w="12700" cap="flat" cmpd="sng" algn="ctr">
                      <a:solidFill>
                        <a:srgbClr val="B0A26D"/>
                      </a:solidFill>
                      <a:prstDash val="solid"/>
                      <a:round/>
                      <a:headEnd type="none" w="med" len="med"/>
                      <a:tailEnd type="none" w="med" len="med"/>
                    </a:lnB>
                    <a:noFill/>
                  </a:tcPr>
                </a:tc>
                <a:tc>
                  <a:txBody>
                    <a:bodyPr/>
                    <a:lstStyle/>
                    <a:p>
                      <a:pPr marL="0" marR="0">
                        <a:spcBef>
                          <a:spcPts val="0"/>
                        </a:spcBef>
                        <a:spcAft>
                          <a:spcPts val="300"/>
                        </a:spcAft>
                        <a:tabLst>
                          <a:tab pos="1170305" algn="l"/>
                        </a:tabLst>
                      </a:pPr>
                      <a:r>
                        <a:rPr lang="en-NZ" sz="1200" b="1" dirty="0">
                          <a:effectLst/>
                          <a:latin typeface="Calibri" panose="020F0502020204030204" pitchFamily="34" charset="0"/>
                          <a:ea typeface="Times New Roman" panose="02020603050405020304" pitchFamily="18" charset="0"/>
                          <a:cs typeface="Times New Roman" panose="02020603050405020304" pitchFamily="18" charset="0"/>
                        </a:rPr>
                        <a:t>Council Meeting</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018" marR="61018" marT="0" marB="0">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B0A26D"/>
                      </a:solidFill>
                      <a:prstDash val="solid"/>
                      <a:round/>
                      <a:headEnd type="none" w="med" len="med"/>
                      <a:tailEnd type="none" w="med" len="med"/>
                    </a:lnT>
                    <a:lnB w="12700" cap="flat" cmpd="sng" algn="ctr">
                      <a:solidFill>
                        <a:srgbClr val="B0A26D"/>
                      </a:solidFill>
                      <a:prstDash val="solid"/>
                      <a:round/>
                      <a:headEnd type="none" w="med" len="med"/>
                      <a:tailEnd type="none" w="med" len="med"/>
                    </a:lnB>
                    <a:noFill/>
                  </a:tcPr>
                </a:tc>
                <a:tc>
                  <a:txBody>
                    <a:bodyPr/>
                    <a:lstStyle/>
                    <a:p>
                      <a:pPr marL="0" marR="0">
                        <a:spcBef>
                          <a:spcPts val="0"/>
                        </a:spcBef>
                        <a:spcAft>
                          <a:spcPts val="300"/>
                        </a:spcAft>
                        <a:tabLst>
                          <a:tab pos="1170305" algn="l"/>
                        </a:tabLst>
                      </a:pPr>
                      <a:r>
                        <a:rPr lang="en-NZ" sz="1200">
                          <a:effectLst/>
                          <a:latin typeface="Calibri" panose="020F0502020204030204" pitchFamily="34" charset="0"/>
                          <a:ea typeface="Times New Roman" panose="02020603050405020304" pitchFamily="18" charset="0"/>
                          <a:cs typeface="Times New Roman" panose="02020603050405020304" pitchFamily="18" charset="0"/>
                        </a:rPr>
                        <a:t>Governance</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1018" marR="61018" marT="0" marB="0">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B0A26D"/>
                      </a:solidFill>
                      <a:prstDash val="solid"/>
                      <a:round/>
                      <a:headEnd type="none" w="med" len="med"/>
                      <a:tailEnd type="none" w="med" len="med"/>
                    </a:lnT>
                    <a:lnB w="12700" cap="flat" cmpd="sng" algn="ctr">
                      <a:solidFill>
                        <a:srgbClr val="B0A26D"/>
                      </a:solidFill>
                      <a:prstDash val="solid"/>
                      <a:round/>
                      <a:headEnd type="none" w="med" len="med"/>
                      <a:tailEnd type="none" w="med" len="med"/>
                    </a:lnB>
                    <a:noFill/>
                  </a:tcPr>
                </a:tc>
                <a:extLst>
                  <a:ext uri="{0D108BD9-81ED-4DB2-BD59-A6C34878D82A}">
                    <a16:rowId xmlns:a16="http://schemas.microsoft.com/office/drawing/2014/main" val="2834375715"/>
                  </a:ext>
                </a:extLst>
              </a:tr>
              <a:tr h="192911">
                <a:tc>
                  <a:txBody>
                    <a:bodyPr/>
                    <a:lstStyle/>
                    <a:p>
                      <a:pPr marL="0" marR="0">
                        <a:spcBef>
                          <a:spcPts val="0"/>
                        </a:spcBef>
                        <a:spcAft>
                          <a:spcPts val="300"/>
                        </a:spcAft>
                        <a:tabLst>
                          <a:tab pos="1170305" algn="l"/>
                        </a:tabLst>
                      </a:pPr>
                      <a:r>
                        <a:rPr lang="en-NZ" sz="12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1018" marR="61018" marT="0" marB="0">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B0A26D"/>
                      </a:solidFill>
                      <a:prstDash val="solid"/>
                      <a:round/>
                      <a:headEnd type="none" w="med" len="med"/>
                      <a:tailEnd type="none" w="med" len="med"/>
                    </a:lnT>
                    <a:lnB w="12700" cap="flat" cmpd="sng" algn="ctr">
                      <a:solidFill>
                        <a:srgbClr val="B0A26D"/>
                      </a:solidFill>
                      <a:prstDash val="solid"/>
                      <a:round/>
                      <a:headEnd type="none" w="med" len="med"/>
                      <a:tailEnd type="none" w="med" len="med"/>
                    </a:lnB>
                    <a:noFill/>
                  </a:tcPr>
                </a:tc>
                <a:tc>
                  <a:txBody>
                    <a:bodyPr/>
                    <a:lstStyle/>
                    <a:p>
                      <a:pPr marL="0" marR="0">
                        <a:spcBef>
                          <a:spcPts val="0"/>
                        </a:spcBef>
                        <a:spcAft>
                          <a:spcPts val="300"/>
                        </a:spcAft>
                        <a:tabLst>
                          <a:tab pos="1170305" algn="l"/>
                        </a:tabLst>
                      </a:pPr>
                      <a:r>
                        <a:rPr lang="en-NZ" sz="1200" b="1" dirty="0">
                          <a:effectLst/>
                          <a:latin typeface="Calibri" panose="020F0502020204030204" pitchFamily="34" charset="0"/>
                          <a:ea typeface="Times New Roman" panose="02020603050405020304" pitchFamily="18" charset="0"/>
                          <a:cs typeface="Times New Roman" panose="02020603050405020304" pitchFamily="18" charset="0"/>
                        </a:rPr>
                        <a:t>Workshop: </a:t>
                      </a: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018" marR="61018" marT="0" marB="0">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B0A26D"/>
                      </a:solidFill>
                      <a:prstDash val="solid"/>
                      <a:round/>
                      <a:headEnd type="none" w="med" len="med"/>
                      <a:tailEnd type="none" w="med" len="med"/>
                    </a:lnT>
                    <a:lnB w="12700" cap="flat" cmpd="sng" algn="ctr">
                      <a:solidFill>
                        <a:srgbClr val="B0A26D"/>
                      </a:solidFill>
                      <a:prstDash val="solid"/>
                      <a:round/>
                      <a:headEnd type="none" w="med" len="med"/>
                      <a:tailEnd type="none" w="med" len="med"/>
                    </a:lnB>
                    <a:noFill/>
                  </a:tcPr>
                </a:tc>
                <a:tc>
                  <a:txBody>
                    <a:bodyPr/>
                    <a:lstStyle/>
                    <a:p>
                      <a:pPr marL="0" marR="0">
                        <a:spcBef>
                          <a:spcPts val="0"/>
                        </a:spcBef>
                        <a:spcAft>
                          <a:spcPts val="300"/>
                        </a:spcAft>
                        <a:tabLst>
                          <a:tab pos="1170305" algn="l"/>
                        </a:tabLst>
                      </a:pPr>
                      <a:r>
                        <a:rPr lang="en-NZ"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018" marR="61018" marT="0" marB="0">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B0A26D"/>
                      </a:solidFill>
                      <a:prstDash val="solid"/>
                      <a:round/>
                      <a:headEnd type="none" w="med" len="med"/>
                      <a:tailEnd type="none" w="med" len="med"/>
                    </a:lnT>
                    <a:lnB w="12700" cap="flat" cmpd="sng" algn="ctr">
                      <a:solidFill>
                        <a:srgbClr val="B0A26D"/>
                      </a:solidFill>
                      <a:prstDash val="solid"/>
                      <a:round/>
                      <a:headEnd type="none" w="med" len="med"/>
                      <a:tailEnd type="none" w="med" len="med"/>
                    </a:lnB>
                    <a:noFill/>
                  </a:tcPr>
                </a:tc>
                <a:extLst>
                  <a:ext uri="{0D108BD9-81ED-4DB2-BD59-A6C34878D82A}">
                    <a16:rowId xmlns:a16="http://schemas.microsoft.com/office/drawing/2014/main" val="3793199436"/>
                  </a:ext>
                </a:extLst>
              </a:tr>
              <a:tr h="192911">
                <a:tc gridSpan="3">
                  <a:txBody>
                    <a:bodyPr/>
                    <a:lstStyle/>
                    <a:p>
                      <a:pPr marL="0" marR="0">
                        <a:spcBef>
                          <a:spcPts val="0"/>
                        </a:spcBef>
                        <a:spcAft>
                          <a:spcPts val="300"/>
                        </a:spcAft>
                        <a:tabLst>
                          <a:tab pos="1170305" algn="l"/>
                        </a:tabLst>
                      </a:pPr>
                      <a:r>
                        <a:rPr lang="en-NZ"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May</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018" marR="61018" marT="0" marB="0">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B0A26D"/>
                      </a:solidFill>
                      <a:prstDash val="solid"/>
                      <a:round/>
                      <a:headEnd type="none" w="med" len="med"/>
                      <a:tailEnd type="none" w="med" len="med"/>
                    </a:lnT>
                    <a:lnB w="12700" cap="flat" cmpd="sng" algn="ctr">
                      <a:solidFill>
                        <a:srgbClr val="B0A26D"/>
                      </a:solidFill>
                      <a:prstDash val="solid"/>
                      <a:round/>
                      <a:headEnd type="none" w="med" len="med"/>
                      <a:tailEnd type="none" w="med" len="med"/>
                    </a:lnB>
                    <a:solidFill>
                      <a:srgbClr val="B0A26D"/>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54034811"/>
                  </a:ext>
                </a:extLst>
              </a:tr>
            </a:tbl>
          </a:graphicData>
        </a:graphic>
      </p:graphicFrame>
    </p:spTree>
    <p:extLst>
      <p:ext uri="{BB962C8B-B14F-4D97-AF65-F5344CB8AC3E}">
        <p14:creationId xmlns:p14="http://schemas.microsoft.com/office/powerpoint/2010/main" val="1334406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3275175-F879-6878-1C61-77D4D10BD769}"/>
              </a:ext>
            </a:extLst>
          </p:cNvPr>
          <p:cNvGraphicFramePr>
            <a:graphicFrameLocks noGrp="1"/>
          </p:cNvGraphicFramePr>
          <p:nvPr>
            <p:extLst>
              <p:ext uri="{D42A27DB-BD31-4B8C-83A1-F6EECF244321}">
                <p14:modId xmlns:p14="http://schemas.microsoft.com/office/powerpoint/2010/main" val="2395014789"/>
              </p:ext>
            </p:extLst>
          </p:nvPr>
        </p:nvGraphicFramePr>
        <p:xfrm>
          <a:off x="326737" y="448921"/>
          <a:ext cx="8178800" cy="4401528"/>
        </p:xfrm>
        <a:graphic>
          <a:graphicData uri="http://schemas.openxmlformats.org/drawingml/2006/table">
            <a:tbl>
              <a:tblPr firstRow="1" firstCol="1" bandRow="1"/>
              <a:tblGrid>
                <a:gridCol w="621162">
                  <a:extLst>
                    <a:ext uri="{9D8B030D-6E8A-4147-A177-3AD203B41FA5}">
                      <a16:colId xmlns:a16="http://schemas.microsoft.com/office/drawing/2014/main" val="2510406437"/>
                    </a:ext>
                  </a:extLst>
                </a:gridCol>
                <a:gridCol w="6112162">
                  <a:extLst>
                    <a:ext uri="{9D8B030D-6E8A-4147-A177-3AD203B41FA5}">
                      <a16:colId xmlns:a16="http://schemas.microsoft.com/office/drawing/2014/main" val="3823355539"/>
                    </a:ext>
                  </a:extLst>
                </a:gridCol>
                <a:gridCol w="1445476">
                  <a:extLst>
                    <a:ext uri="{9D8B030D-6E8A-4147-A177-3AD203B41FA5}">
                      <a16:colId xmlns:a16="http://schemas.microsoft.com/office/drawing/2014/main" val="774906080"/>
                    </a:ext>
                  </a:extLst>
                </a:gridCol>
              </a:tblGrid>
              <a:tr h="469700">
                <a:tc gridSpan="3">
                  <a:txBody>
                    <a:bodyPr/>
                    <a:lstStyle/>
                    <a:p>
                      <a:pPr marL="0" marR="0" algn="l" fontAlgn="t">
                        <a:spcBef>
                          <a:spcPts val="0"/>
                        </a:spcBef>
                        <a:spcAft>
                          <a:spcPts val="300"/>
                        </a:spcAft>
                        <a:tabLst>
                          <a:tab pos="1170305" algn="l"/>
                        </a:tabLst>
                      </a:pPr>
                      <a:r>
                        <a:rPr lang="en-NZ" sz="1200" b="1" i="0" u="none" strike="noStrike">
                          <a:solidFill>
                            <a:srgbClr val="000000"/>
                          </a:solidFill>
                          <a:effectLst/>
                          <a:highlight>
                            <a:srgbClr val="B0A26D"/>
                          </a:highlight>
                          <a:latin typeface="Calibri" panose="020F0502020204030204" pitchFamily="34" charset="0"/>
                          <a:ea typeface="Times New Roman" panose="02020603050405020304" pitchFamily="18" charset="0"/>
                          <a:cs typeface="Times New Roman" panose="02020603050405020304" pitchFamily="18" charset="0"/>
                        </a:rPr>
                        <a:t>May</a:t>
                      </a:r>
                      <a:endParaRPr lang="en-NZ" sz="1200" b="0" i="0" u="none" strike="noStrike">
                        <a:effectLst/>
                        <a:highlight>
                          <a:srgbClr val="B0A26D"/>
                        </a:highlight>
                        <a:latin typeface="Arial" panose="020B0604020202020204" pitchFamily="34" charset="0"/>
                      </a:endParaRPr>
                    </a:p>
                  </a:txBody>
                  <a:tcPr marL="153163" marR="153163" marT="76581" marB="76581">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B0A26D"/>
                      </a:solidFill>
                      <a:prstDash val="solid"/>
                      <a:round/>
                      <a:headEnd type="none" w="med" len="med"/>
                      <a:tailEnd type="none" w="med" len="med"/>
                    </a:lnT>
                    <a:lnB w="12700" cap="flat" cmpd="sng" algn="ctr">
                      <a:solidFill>
                        <a:srgbClr val="B0A26D"/>
                      </a:solidFill>
                      <a:prstDash val="solid"/>
                      <a:round/>
                      <a:headEnd type="none" w="med" len="med"/>
                      <a:tailEnd type="none" w="med" len="med"/>
                    </a:lnB>
                    <a:solidFill>
                      <a:srgbClr val="B0A26D"/>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26885626"/>
                  </a:ext>
                </a:extLst>
              </a:tr>
              <a:tr h="332492">
                <a:tc>
                  <a:txBody>
                    <a:bodyPr/>
                    <a:lstStyle/>
                    <a:p>
                      <a:pPr marL="0" marR="0" algn="l" fontAlgn="t">
                        <a:spcBef>
                          <a:spcPts val="0"/>
                        </a:spcBef>
                        <a:spcAft>
                          <a:spcPts val="300"/>
                        </a:spcAft>
                        <a:tabLst>
                          <a:tab pos="1170305" algn="l"/>
                        </a:tabLst>
                      </a:pPr>
                      <a:r>
                        <a:rPr lang="en-NZ" sz="1200" b="1" i="0" u="none" strike="noStrike">
                          <a:effectLst/>
                          <a:latin typeface="Calibri" panose="020F0502020204030204" pitchFamily="34" charset="0"/>
                          <a:ea typeface="Times New Roman" panose="02020603050405020304" pitchFamily="18" charset="0"/>
                          <a:cs typeface="Times New Roman" panose="02020603050405020304" pitchFamily="18" charset="0"/>
                        </a:rPr>
                        <a:t>8</a:t>
                      </a:r>
                      <a:endParaRPr lang="en-NZ" sz="1200" b="0" i="0" u="none" strike="noStrike">
                        <a:effectLst/>
                        <a:latin typeface="Arial" panose="020B0604020202020204" pitchFamily="34" charset="0"/>
                      </a:endParaRPr>
                    </a:p>
                  </a:txBody>
                  <a:tcPr marL="114872" marR="114872" marT="15954" marB="0">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B0A26D"/>
                      </a:solidFill>
                      <a:prstDash val="solid"/>
                      <a:round/>
                      <a:headEnd type="none" w="med" len="med"/>
                      <a:tailEnd type="none" w="med" len="med"/>
                    </a:lnT>
                    <a:lnB w="12700" cap="flat" cmpd="sng" algn="ctr">
                      <a:solidFill>
                        <a:srgbClr val="B0A26D"/>
                      </a:solidFill>
                      <a:prstDash val="solid"/>
                      <a:round/>
                      <a:headEnd type="none" w="med" len="med"/>
                      <a:tailEnd type="none" w="med" len="med"/>
                    </a:lnB>
                    <a:noFill/>
                  </a:tcPr>
                </a:tc>
                <a:tc>
                  <a:txBody>
                    <a:bodyPr/>
                    <a:lstStyle/>
                    <a:p>
                      <a:pPr marL="0" marR="0" algn="l" fontAlgn="t">
                        <a:spcBef>
                          <a:spcPts val="0"/>
                        </a:spcBef>
                        <a:spcAft>
                          <a:spcPts val="300"/>
                        </a:spcAft>
                        <a:tabLst>
                          <a:tab pos="1170305" algn="l"/>
                        </a:tabLst>
                      </a:pPr>
                      <a:r>
                        <a:rPr lang="en-NZ" sz="1200" b="1" i="0" u="none" strike="noStrike" dirty="0">
                          <a:effectLst/>
                          <a:latin typeface="Calibri" panose="020F0502020204030204" pitchFamily="34" charset="0"/>
                          <a:ea typeface="Times New Roman" panose="02020603050405020304" pitchFamily="18" charset="0"/>
                          <a:cs typeface="Times New Roman" panose="02020603050405020304" pitchFamily="18" charset="0"/>
                        </a:rPr>
                        <a:t>Featherston Community Board meeting: Rep Review paper</a:t>
                      </a:r>
                      <a:endParaRPr lang="en-NZ" sz="1200" b="0" i="0" u="none" strike="noStrike" dirty="0">
                        <a:effectLst/>
                        <a:latin typeface="Arial" panose="020B0604020202020204" pitchFamily="34" charset="0"/>
                      </a:endParaRPr>
                    </a:p>
                  </a:txBody>
                  <a:tcPr marL="114872" marR="114872" marT="15954" marB="0">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B0A26D"/>
                      </a:solidFill>
                      <a:prstDash val="solid"/>
                      <a:round/>
                      <a:headEnd type="none" w="med" len="med"/>
                      <a:tailEnd type="none" w="med" len="med"/>
                    </a:lnT>
                    <a:lnB w="12700" cap="flat" cmpd="sng" algn="ctr">
                      <a:solidFill>
                        <a:srgbClr val="B0A26D"/>
                      </a:solidFill>
                      <a:prstDash val="solid"/>
                      <a:round/>
                      <a:headEnd type="none" w="med" len="med"/>
                      <a:tailEnd type="none" w="med" len="med"/>
                    </a:lnB>
                    <a:noFill/>
                  </a:tcPr>
                </a:tc>
                <a:tc>
                  <a:txBody>
                    <a:bodyPr/>
                    <a:lstStyle/>
                    <a:p>
                      <a:pPr marL="0" marR="0" algn="l" fontAlgn="t">
                        <a:spcBef>
                          <a:spcPts val="0"/>
                        </a:spcBef>
                        <a:spcAft>
                          <a:spcPts val="300"/>
                        </a:spcAft>
                        <a:tabLst>
                          <a:tab pos="1170305" algn="l"/>
                        </a:tabLst>
                      </a:pPr>
                      <a:r>
                        <a:rPr lang="en-NZ" sz="1200" b="0" i="0" u="none" strike="noStrike">
                          <a:effectLst/>
                          <a:latin typeface="Calibri" panose="020F0502020204030204" pitchFamily="34" charset="0"/>
                          <a:ea typeface="Times New Roman" panose="02020603050405020304" pitchFamily="18" charset="0"/>
                          <a:cs typeface="Times New Roman" panose="02020603050405020304" pitchFamily="18" charset="0"/>
                        </a:rPr>
                        <a:t>Governance</a:t>
                      </a:r>
                      <a:endParaRPr lang="en-NZ" sz="1200" b="0" i="0" u="none" strike="noStrike">
                        <a:effectLst/>
                        <a:latin typeface="Arial" panose="020B0604020202020204" pitchFamily="34" charset="0"/>
                      </a:endParaRPr>
                    </a:p>
                  </a:txBody>
                  <a:tcPr marL="114872" marR="114872" marT="15954" marB="0">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B0A26D"/>
                      </a:solidFill>
                      <a:prstDash val="solid"/>
                      <a:round/>
                      <a:headEnd type="none" w="med" len="med"/>
                      <a:tailEnd type="none" w="med" len="med"/>
                    </a:lnT>
                    <a:lnB w="12700" cap="flat" cmpd="sng" algn="ctr">
                      <a:solidFill>
                        <a:srgbClr val="B0A26D"/>
                      </a:solidFill>
                      <a:prstDash val="solid"/>
                      <a:round/>
                      <a:headEnd type="none" w="med" len="med"/>
                      <a:tailEnd type="none" w="med" len="med"/>
                    </a:lnB>
                    <a:noFill/>
                  </a:tcPr>
                </a:tc>
                <a:extLst>
                  <a:ext uri="{0D108BD9-81ED-4DB2-BD59-A6C34878D82A}">
                    <a16:rowId xmlns:a16="http://schemas.microsoft.com/office/drawing/2014/main" val="94503892"/>
                  </a:ext>
                </a:extLst>
              </a:tr>
              <a:tr h="332492">
                <a:tc>
                  <a:txBody>
                    <a:bodyPr/>
                    <a:lstStyle/>
                    <a:p>
                      <a:pPr marL="0" marR="0" algn="l" fontAlgn="t">
                        <a:spcBef>
                          <a:spcPts val="0"/>
                        </a:spcBef>
                        <a:spcAft>
                          <a:spcPts val="300"/>
                        </a:spcAft>
                        <a:tabLst>
                          <a:tab pos="1170305" algn="l"/>
                        </a:tabLst>
                      </a:pPr>
                      <a:r>
                        <a:rPr lang="en-NZ" sz="1200" b="1" i="0" u="none" strike="noStrike">
                          <a:effectLst/>
                          <a:latin typeface="Calibri" panose="020F0502020204030204" pitchFamily="34" charset="0"/>
                          <a:ea typeface="Times New Roman" panose="02020603050405020304" pitchFamily="18" charset="0"/>
                          <a:cs typeface="Times New Roman" panose="02020603050405020304" pitchFamily="18" charset="0"/>
                        </a:rPr>
                        <a:t>22</a:t>
                      </a:r>
                      <a:endParaRPr lang="en-NZ" sz="1200" b="0" i="0" u="none" strike="noStrike">
                        <a:effectLst/>
                        <a:latin typeface="Arial" panose="020B0604020202020204" pitchFamily="34" charset="0"/>
                      </a:endParaRPr>
                    </a:p>
                  </a:txBody>
                  <a:tcPr marL="114872" marR="114872" marT="15954" marB="0">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B0A26D"/>
                      </a:solidFill>
                      <a:prstDash val="solid"/>
                      <a:round/>
                      <a:headEnd type="none" w="med" len="med"/>
                      <a:tailEnd type="none" w="med" len="med"/>
                    </a:lnT>
                    <a:lnB w="12700" cap="flat" cmpd="sng" algn="ctr">
                      <a:solidFill>
                        <a:srgbClr val="B0A26D"/>
                      </a:solidFill>
                      <a:prstDash val="solid"/>
                      <a:round/>
                      <a:headEnd type="none" w="med" len="med"/>
                      <a:tailEnd type="none" w="med" len="med"/>
                    </a:lnB>
                    <a:noFill/>
                  </a:tcPr>
                </a:tc>
                <a:tc>
                  <a:txBody>
                    <a:bodyPr/>
                    <a:lstStyle/>
                    <a:p>
                      <a:pPr marL="0" marR="0" algn="l" fontAlgn="t">
                        <a:spcBef>
                          <a:spcPts val="0"/>
                        </a:spcBef>
                        <a:spcAft>
                          <a:spcPts val="300"/>
                        </a:spcAft>
                        <a:tabLst>
                          <a:tab pos="1170305" algn="l"/>
                        </a:tabLst>
                      </a:pPr>
                      <a:r>
                        <a:rPr lang="en-NZ" sz="1200" b="1" i="0" u="none" strike="noStrike" dirty="0">
                          <a:effectLst/>
                          <a:latin typeface="Calibri" panose="020F0502020204030204" pitchFamily="34" charset="0"/>
                          <a:ea typeface="Times New Roman" panose="02020603050405020304" pitchFamily="18" charset="0"/>
                          <a:cs typeface="Times New Roman" panose="02020603050405020304" pitchFamily="18" charset="0"/>
                        </a:rPr>
                        <a:t>Greytown Community Board meeting: Rep Review paper</a:t>
                      </a:r>
                      <a:endParaRPr lang="en-NZ" sz="1200" b="0" i="0" u="none" strike="noStrike" dirty="0">
                        <a:effectLst/>
                        <a:latin typeface="Arial" panose="020B0604020202020204" pitchFamily="34" charset="0"/>
                      </a:endParaRPr>
                    </a:p>
                  </a:txBody>
                  <a:tcPr marL="114872" marR="114872" marT="15954" marB="0">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B0A26D"/>
                      </a:solidFill>
                      <a:prstDash val="solid"/>
                      <a:round/>
                      <a:headEnd type="none" w="med" len="med"/>
                      <a:tailEnd type="none" w="med" len="med"/>
                    </a:lnT>
                    <a:lnB w="12700" cap="flat" cmpd="sng" algn="ctr">
                      <a:solidFill>
                        <a:srgbClr val="B0A26D"/>
                      </a:solidFill>
                      <a:prstDash val="solid"/>
                      <a:round/>
                      <a:headEnd type="none" w="med" len="med"/>
                      <a:tailEnd type="none" w="med" len="med"/>
                    </a:lnB>
                    <a:noFill/>
                  </a:tcPr>
                </a:tc>
                <a:tc>
                  <a:txBody>
                    <a:bodyPr/>
                    <a:lstStyle/>
                    <a:p>
                      <a:pPr marL="0" marR="0" algn="l" fontAlgn="t">
                        <a:spcBef>
                          <a:spcPts val="0"/>
                        </a:spcBef>
                        <a:spcAft>
                          <a:spcPts val="300"/>
                        </a:spcAft>
                        <a:tabLst>
                          <a:tab pos="1170305" algn="l"/>
                        </a:tabLst>
                      </a:pPr>
                      <a:r>
                        <a:rPr lang="en-NZ" sz="1200" b="0" i="0" u="none" strike="noStrike">
                          <a:effectLst/>
                          <a:latin typeface="Calibri" panose="020F0502020204030204" pitchFamily="34" charset="0"/>
                          <a:ea typeface="Times New Roman" panose="02020603050405020304" pitchFamily="18" charset="0"/>
                          <a:cs typeface="Times New Roman" panose="02020603050405020304" pitchFamily="18" charset="0"/>
                        </a:rPr>
                        <a:t>Governance</a:t>
                      </a:r>
                      <a:endParaRPr lang="en-NZ" sz="1200" b="0" i="0" u="none" strike="noStrike">
                        <a:effectLst/>
                        <a:latin typeface="Arial" panose="020B0604020202020204" pitchFamily="34" charset="0"/>
                      </a:endParaRPr>
                    </a:p>
                  </a:txBody>
                  <a:tcPr marL="114872" marR="114872" marT="15954" marB="0">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B0A26D"/>
                      </a:solidFill>
                      <a:prstDash val="solid"/>
                      <a:round/>
                      <a:headEnd type="none" w="med" len="med"/>
                      <a:tailEnd type="none" w="med" len="med"/>
                    </a:lnT>
                    <a:lnB w="12700" cap="flat" cmpd="sng" algn="ctr">
                      <a:solidFill>
                        <a:srgbClr val="B0A26D"/>
                      </a:solidFill>
                      <a:prstDash val="solid"/>
                      <a:round/>
                      <a:headEnd type="none" w="med" len="med"/>
                      <a:tailEnd type="none" w="med" len="med"/>
                    </a:lnB>
                    <a:noFill/>
                  </a:tcPr>
                </a:tc>
                <a:extLst>
                  <a:ext uri="{0D108BD9-81ED-4DB2-BD59-A6C34878D82A}">
                    <a16:rowId xmlns:a16="http://schemas.microsoft.com/office/drawing/2014/main" val="4045044170"/>
                  </a:ext>
                </a:extLst>
              </a:tr>
              <a:tr h="332492">
                <a:tc>
                  <a:txBody>
                    <a:bodyPr/>
                    <a:lstStyle/>
                    <a:p>
                      <a:pPr marL="0" marR="0" algn="l" fontAlgn="t">
                        <a:spcBef>
                          <a:spcPts val="0"/>
                        </a:spcBef>
                        <a:spcAft>
                          <a:spcPts val="300"/>
                        </a:spcAft>
                        <a:tabLst>
                          <a:tab pos="1170305" algn="l"/>
                        </a:tabLst>
                      </a:pPr>
                      <a:r>
                        <a:rPr lang="en-NZ" sz="1200" b="1" i="0" u="none" strike="noStrike">
                          <a:effectLst/>
                          <a:latin typeface="Calibri" panose="020F0502020204030204" pitchFamily="34" charset="0"/>
                          <a:ea typeface="Times New Roman" panose="02020603050405020304" pitchFamily="18" charset="0"/>
                          <a:cs typeface="Times New Roman" panose="02020603050405020304" pitchFamily="18" charset="0"/>
                        </a:rPr>
                        <a:t>23</a:t>
                      </a:r>
                      <a:endParaRPr lang="en-NZ" sz="1200" b="0" i="0" u="none" strike="noStrike">
                        <a:effectLst/>
                        <a:latin typeface="Arial" panose="020B0604020202020204" pitchFamily="34" charset="0"/>
                      </a:endParaRPr>
                    </a:p>
                  </a:txBody>
                  <a:tcPr marL="114872" marR="114872" marT="15954" marB="0">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B0A26D"/>
                      </a:solidFill>
                      <a:prstDash val="solid"/>
                      <a:round/>
                      <a:headEnd type="none" w="med" len="med"/>
                      <a:tailEnd type="none" w="med" len="med"/>
                    </a:lnT>
                    <a:lnB w="12700" cap="flat" cmpd="sng" algn="ctr">
                      <a:solidFill>
                        <a:srgbClr val="B0A26D"/>
                      </a:solidFill>
                      <a:prstDash val="solid"/>
                      <a:round/>
                      <a:headEnd type="none" w="med" len="med"/>
                      <a:tailEnd type="none" w="med" len="med"/>
                    </a:lnB>
                    <a:noFill/>
                  </a:tcPr>
                </a:tc>
                <a:tc>
                  <a:txBody>
                    <a:bodyPr/>
                    <a:lstStyle/>
                    <a:p>
                      <a:pPr marL="0" marR="0" algn="l" fontAlgn="t">
                        <a:spcBef>
                          <a:spcPts val="0"/>
                        </a:spcBef>
                        <a:spcAft>
                          <a:spcPts val="300"/>
                        </a:spcAft>
                        <a:tabLst>
                          <a:tab pos="1170305" algn="l"/>
                        </a:tabLst>
                      </a:pPr>
                      <a:r>
                        <a:rPr lang="en-NZ" sz="1200" b="1" i="0" u="none" strike="noStrike" dirty="0">
                          <a:effectLst/>
                          <a:latin typeface="Calibri" panose="020F0502020204030204" pitchFamily="34" charset="0"/>
                          <a:ea typeface="Times New Roman" panose="02020603050405020304" pitchFamily="18" charset="0"/>
                          <a:cs typeface="Times New Roman" panose="02020603050405020304" pitchFamily="18" charset="0"/>
                        </a:rPr>
                        <a:t>Martinborough Community Board meeting: Rep Review paper</a:t>
                      </a:r>
                      <a:endParaRPr lang="en-NZ" sz="1200" b="0" i="0" u="none" strike="noStrike" dirty="0">
                        <a:effectLst/>
                        <a:latin typeface="Arial" panose="020B0604020202020204" pitchFamily="34" charset="0"/>
                      </a:endParaRPr>
                    </a:p>
                  </a:txBody>
                  <a:tcPr marL="114872" marR="114872" marT="15954" marB="0">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B0A26D"/>
                      </a:solidFill>
                      <a:prstDash val="solid"/>
                      <a:round/>
                      <a:headEnd type="none" w="med" len="med"/>
                      <a:tailEnd type="none" w="med" len="med"/>
                    </a:lnT>
                    <a:lnB w="12700" cap="flat" cmpd="sng" algn="ctr">
                      <a:solidFill>
                        <a:srgbClr val="B0A26D"/>
                      </a:solidFill>
                      <a:prstDash val="solid"/>
                      <a:round/>
                      <a:headEnd type="none" w="med" len="med"/>
                      <a:tailEnd type="none" w="med" len="med"/>
                    </a:lnB>
                    <a:noFill/>
                  </a:tcPr>
                </a:tc>
                <a:tc>
                  <a:txBody>
                    <a:bodyPr/>
                    <a:lstStyle/>
                    <a:p>
                      <a:pPr marL="0" marR="0" algn="l" fontAlgn="t">
                        <a:spcBef>
                          <a:spcPts val="0"/>
                        </a:spcBef>
                        <a:spcAft>
                          <a:spcPts val="300"/>
                        </a:spcAft>
                        <a:tabLst>
                          <a:tab pos="1170305" algn="l"/>
                        </a:tabLst>
                      </a:pPr>
                      <a:r>
                        <a:rPr lang="en-NZ" sz="1200" b="0" i="0" u="none" strike="noStrike">
                          <a:effectLst/>
                          <a:latin typeface="Calibri" panose="020F0502020204030204" pitchFamily="34" charset="0"/>
                          <a:ea typeface="Times New Roman" panose="02020603050405020304" pitchFamily="18" charset="0"/>
                          <a:cs typeface="Times New Roman" panose="02020603050405020304" pitchFamily="18" charset="0"/>
                        </a:rPr>
                        <a:t>Governance</a:t>
                      </a:r>
                      <a:endParaRPr lang="en-NZ" sz="1200" b="0" i="0" u="none" strike="noStrike">
                        <a:effectLst/>
                        <a:latin typeface="Arial" panose="020B0604020202020204" pitchFamily="34" charset="0"/>
                      </a:endParaRPr>
                    </a:p>
                  </a:txBody>
                  <a:tcPr marL="114872" marR="114872" marT="15954" marB="0">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B0A26D"/>
                      </a:solidFill>
                      <a:prstDash val="solid"/>
                      <a:round/>
                      <a:headEnd type="none" w="med" len="med"/>
                      <a:tailEnd type="none" w="med" len="med"/>
                    </a:lnT>
                    <a:lnB w="12700" cap="flat" cmpd="sng" algn="ctr">
                      <a:solidFill>
                        <a:srgbClr val="B0A26D"/>
                      </a:solidFill>
                      <a:prstDash val="solid"/>
                      <a:round/>
                      <a:headEnd type="none" w="med" len="med"/>
                      <a:tailEnd type="none" w="med" len="med"/>
                    </a:lnB>
                    <a:noFill/>
                  </a:tcPr>
                </a:tc>
                <a:extLst>
                  <a:ext uri="{0D108BD9-81ED-4DB2-BD59-A6C34878D82A}">
                    <a16:rowId xmlns:a16="http://schemas.microsoft.com/office/drawing/2014/main" val="743469122"/>
                  </a:ext>
                </a:extLst>
              </a:tr>
              <a:tr h="332492">
                <a:tc>
                  <a:txBody>
                    <a:bodyPr/>
                    <a:lstStyle/>
                    <a:p>
                      <a:pPr marL="0" marR="0" algn="l" fontAlgn="t">
                        <a:spcBef>
                          <a:spcPts val="0"/>
                        </a:spcBef>
                        <a:spcAft>
                          <a:spcPts val="300"/>
                        </a:spcAft>
                        <a:tabLst>
                          <a:tab pos="1170305" algn="l"/>
                        </a:tabLst>
                      </a:pPr>
                      <a:r>
                        <a:rPr lang="en-NZ" sz="1200" b="0" i="0" u="none" strike="noStrike">
                          <a:effectLst/>
                          <a:latin typeface="Calibri" panose="020F0502020204030204" pitchFamily="34" charset="0"/>
                          <a:ea typeface="Times New Roman" panose="02020603050405020304" pitchFamily="18" charset="0"/>
                          <a:cs typeface="Times New Roman" panose="02020603050405020304" pitchFamily="18" charset="0"/>
                        </a:rPr>
                        <a:t> </a:t>
                      </a:r>
                      <a:endParaRPr lang="en-NZ" sz="1200" b="0" i="0" u="none" strike="noStrike">
                        <a:effectLst/>
                        <a:latin typeface="Arial" panose="020B0604020202020204" pitchFamily="34" charset="0"/>
                      </a:endParaRPr>
                    </a:p>
                  </a:txBody>
                  <a:tcPr marL="114872" marR="114872" marT="15954" marB="0">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B0A26D"/>
                      </a:solidFill>
                      <a:prstDash val="solid"/>
                      <a:round/>
                      <a:headEnd type="none" w="med" len="med"/>
                      <a:tailEnd type="none" w="med" len="med"/>
                    </a:lnT>
                    <a:lnB w="12700" cap="flat" cmpd="sng" algn="ctr">
                      <a:solidFill>
                        <a:srgbClr val="B0A26D"/>
                      </a:solidFill>
                      <a:prstDash val="solid"/>
                      <a:round/>
                      <a:headEnd type="none" w="med" len="med"/>
                      <a:tailEnd type="none" w="med" len="med"/>
                    </a:lnB>
                    <a:noFill/>
                  </a:tcPr>
                </a:tc>
                <a:tc>
                  <a:txBody>
                    <a:bodyPr/>
                    <a:lstStyle/>
                    <a:p>
                      <a:pPr marL="0" marR="0" algn="l" fontAlgn="t">
                        <a:spcBef>
                          <a:spcPts val="0"/>
                        </a:spcBef>
                        <a:spcAft>
                          <a:spcPts val="300"/>
                        </a:spcAft>
                        <a:tabLst>
                          <a:tab pos="1170305" algn="l"/>
                        </a:tabLst>
                      </a:pPr>
                      <a:r>
                        <a:rPr lang="en-NZ" sz="1200" b="0" i="0" u="none" strike="noStrike" dirty="0">
                          <a:effectLst/>
                          <a:latin typeface="Calibri" panose="020F0502020204030204" pitchFamily="34" charset="0"/>
                          <a:ea typeface="Times New Roman" panose="02020603050405020304" pitchFamily="18" charset="0"/>
                          <a:cs typeface="Times New Roman" panose="02020603050405020304" pitchFamily="18" charset="0"/>
                        </a:rPr>
                        <a:t>Workshop</a:t>
                      </a:r>
                      <a:endParaRPr lang="en-NZ" sz="1200" b="0" i="0" u="none" strike="noStrike" dirty="0">
                        <a:effectLst/>
                        <a:latin typeface="Arial" panose="020B0604020202020204" pitchFamily="34" charset="0"/>
                      </a:endParaRPr>
                    </a:p>
                  </a:txBody>
                  <a:tcPr marL="114872" marR="114872" marT="15954" marB="0">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B0A26D"/>
                      </a:solidFill>
                      <a:prstDash val="solid"/>
                      <a:round/>
                      <a:headEnd type="none" w="med" len="med"/>
                      <a:tailEnd type="none" w="med" len="med"/>
                    </a:lnT>
                    <a:lnB w="12700" cap="flat" cmpd="sng" algn="ctr">
                      <a:solidFill>
                        <a:srgbClr val="B0A26D"/>
                      </a:solidFill>
                      <a:prstDash val="solid"/>
                      <a:round/>
                      <a:headEnd type="none" w="med" len="med"/>
                      <a:tailEnd type="none" w="med" len="med"/>
                    </a:lnB>
                    <a:noFill/>
                  </a:tcPr>
                </a:tc>
                <a:tc>
                  <a:txBody>
                    <a:bodyPr/>
                    <a:lstStyle/>
                    <a:p>
                      <a:pPr marL="0" marR="0" algn="l" fontAlgn="t">
                        <a:spcBef>
                          <a:spcPts val="0"/>
                        </a:spcBef>
                        <a:spcAft>
                          <a:spcPts val="300"/>
                        </a:spcAft>
                        <a:tabLst>
                          <a:tab pos="1170305" algn="l"/>
                        </a:tabLst>
                      </a:pPr>
                      <a:r>
                        <a:rPr lang="en-NZ" sz="1200" b="0" i="0" u="none" strike="noStrike">
                          <a:effectLst/>
                          <a:latin typeface="Calibri" panose="020F0502020204030204" pitchFamily="34" charset="0"/>
                          <a:ea typeface="Times New Roman" panose="02020603050405020304" pitchFamily="18" charset="0"/>
                          <a:cs typeface="Times New Roman" panose="02020603050405020304" pitchFamily="18" charset="0"/>
                        </a:rPr>
                        <a:t>Governance</a:t>
                      </a:r>
                      <a:endParaRPr lang="en-NZ" sz="1200" b="0" i="0" u="none" strike="noStrike">
                        <a:effectLst/>
                        <a:latin typeface="Arial" panose="020B0604020202020204" pitchFamily="34" charset="0"/>
                      </a:endParaRPr>
                    </a:p>
                  </a:txBody>
                  <a:tcPr marL="114872" marR="114872" marT="15954" marB="0">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B0A26D"/>
                      </a:solidFill>
                      <a:prstDash val="solid"/>
                      <a:round/>
                      <a:headEnd type="none" w="med" len="med"/>
                      <a:tailEnd type="none" w="med" len="med"/>
                    </a:lnT>
                    <a:lnB w="12700" cap="flat" cmpd="sng" algn="ctr">
                      <a:solidFill>
                        <a:srgbClr val="B0A26D"/>
                      </a:solidFill>
                      <a:prstDash val="solid"/>
                      <a:round/>
                      <a:headEnd type="none" w="med" len="med"/>
                      <a:tailEnd type="none" w="med" len="med"/>
                    </a:lnB>
                    <a:noFill/>
                  </a:tcPr>
                </a:tc>
                <a:extLst>
                  <a:ext uri="{0D108BD9-81ED-4DB2-BD59-A6C34878D82A}">
                    <a16:rowId xmlns:a16="http://schemas.microsoft.com/office/drawing/2014/main" val="3753041343"/>
                  </a:ext>
                </a:extLst>
              </a:tr>
              <a:tr h="469700">
                <a:tc gridSpan="3">
                  <a:txBody>
                    <a:bodyPr/>
                    <a:lstStyle/>
                    <a:p>
                      <a:pPr marL="0" marR="0" algn="l" fontAlgn="t">
                        <a:spcBef>
                          <a:spcPts val="0"/>
                        </a:spcBef>
                        <a:spcAft>
                          <a:spcPts val="300"/>
                        </a:spcAft>
                        <a:tabLst>
                          <a:tab pos="1170305" algn="l"/>
                        </a:tabLst>
                      </a:pPr>
                      <a:r>
                        <a:rPr lang="en-NZ" sz="1200" b="1" i="0" u="none" strike="noStrike">
                          <a:solidFill>
                            <a:srgbClr val="000000"/>
                          </a:solidFill>
                          <a:effectLst/>
                          <a:highlight>
                            <a:srgbClr val="B0A26D"/>
                          </a:highlight>
                          <a:latin typeface="Calibri" panose="020F0502020204030204" pitchFamily="34" charset="0"/>
                          <a:ea typeface="Times New Roman" panose="02020603050405020304" pitchFamily="18" charset="0"/>
                          <a:cs typeface="Times New Roman" panose="02020603050405020304" pitchFamily="18" charset="0"/>
                        </a:rPr>
                        <a:t>June</a:t>
                      </a:r>
                      <a:endParaRPr lang="en-NZ" sz="1200" b="0" i="0" u="none" strike="noStrike">
                        <a:effectLst/>
                        <a:highlight>
                          <a:srgbClr val="B0A26D"/>
                        </a:highlight>
                        <a:latin typeface="Arial" panose="020B0604020202020204" pitchFamily="34" charset="0"/>
                      </a:endParaRPr>
                    </a:p>
                  </a:txBody>
                  <a:tcPr marL="153163" marR="153163" marT="76581" marB="76581">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B0A26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0A26D"/>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95778747"/>
                  </a:ext>
                </a:extLst>
              </a:tr>
              <a:tr h="332492">
                <a:tc>
                  <a:txBody>
                    <a:bodyPr/>
                    <a:lstStyle/>
                    <a:p>
                      <a:pPr marL="0" marR="0" algn="l" fontAlgn="t">
                        <a:spcBef>
                          <a:spcPts val="0"/>
                        </a:spcBef>
                        <a:spcAft>
                          <a:spcPts val="300"/>
                        </a:spcAft>
                        <a:tabLst>
                          <a:tab pos="1170305" algn="l"/>
                        </a:tabLst>
                      </a:pPr>
                      <a:r>
                        <a:rPr lang="en-NZ" sz="1200" b="0" i="0" u="none" strike="noStrike">
                          <a:effectLst/>
                          <a:latin typeface="Calibri" panose="020F0502020204030204" pitchFamily="34" charset="0"/>
                          <a:ea typeface="Times New Roman" panose="02020603050405020304" pitchFamily="18" charset="0"/>
                          <a:cs typeface="Times New Roman" panose="02020603050405020304" pitchFamily="18" charset="0"/>
                        </a:rPr>
                        <a:t>12</a:t>
                      </a:r>
                      <a:endParaRPr lang="en-NZ" sz="1200" b="0" i="0" u="none" strike="noStrike">
                        <a:effectLst/>
                        <a:latin typeface="Arial" panose="020B0604020202020204" pitchFamily="34" charset="0"/>
                      </a:endParaRPr>
                    </a:p>
                  </a:txBody>
                  <a:tcPr marL="114872" marR="114872" marT="15954" marB="0">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spcBef>
                          <a:spcPts val="0"/>
                        </a:spcBef>
                        <a:spcAft>
                          <a:spcPts val="300"/>
                        </a:spcAft>
                        <a:tabLst>
                          <a:tab pos="1170305" algn="l"/>
                        </a:tabLst>
                      </a:pPr>
                      <a:r>
                        <a:rPr lang="en-NZ" sz="1200" b="1" i="0" u="none" strike="noStrike" dirty="0">
                          <a:effectLst/>
                          <a:latin typeface="Calibri" panose="020F0502020204030204" pitchFamily="34" charset="0"/>
                          <a:ea typeface="Times New Roman" panose="02020603050405020304" pitchFamily="18" charset="0"/>
                          <a:cs typeface="Times New Roman" panose="02020603050405020304" pitchFamily="18" charset="0"/>
                        </a:rPr>
                        <a:t>Council Meeting: 4-6 options presented and voted on</a:t>
                      </a:r>
                      <a:endParaRPr lang="en-NZ" sz="1200" b="0" i="0" u="none" strike="noStrike" dirty="0">
                        <a:effectLst/>
                        <a:latin typeface="Arial" panose="020B0604020202020204" pitchFamily="34" charset="0"/>
                      </a:endParaRPr>
                    </a:p>
                  </a:txBody>
                  <a:tcPr marL="114872" marR="114872" marT="15954" marB="0">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spcBef>
                          <a:spcPts val="0"/>
                        </a:spcBef>
                        <a:spcAft>
                          <a:spcPts val="300"/>
                        </a:spcAft>
                        <a:tabLst>
                          <a:tab pos="1170305" algn="l"/>
                        </a:tabLst>
                      </a:pPr>
                      <a:r>
                        <a:rPr lang="en-NZ" sz="1200" b="0" i="0" u="none" strike="noStrike">
                          <a:effectLst/>
                          <a:latin typeface="Calibri" panose="020F0502020204030204" pitchFamily="34" charset="0"/>
                          <a:ea typeface="Times New Roman" panose="02020603050405020304" pitchFamily="18" charset="0"/>
                          <a:cs typeface="Times New Roman" panose="02020603050405020304" pitchFamily="18" charset="0"/>
                        </a:rPr>
                        <a:t>Governance</a:t>
                      </a:r>
                      <a:endParaRPr lang="en-NZ" sz="1200" b="0" i="0" u="none" strike="noStrike">
                        <a:effectLst/>
                        <a:latin typeface="Arial" panose="020B0604020202020204" pitchFamily="34" charset="0"/>
                      </a:endParaRPr>
                    </a:p>
                  </a:txBody>
                  <a:tcPr marL="114872" marR="114872" marT="15954" marB="0">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24240263"/>
                  </a:ext>
                </a:extLst>
              </a:tr>
              <a:tr h="332492">
                <a:tc>
                  <a:txBody>
                    <a:bodyPr/>
                    <a:lstStyle/>
                    <a:p>
                      <a:pPr marL="0" marR="0" algn="l" fontAlgn="t">
                        <a:spcBef>
                          <a:spcPts val="0"/>
                        </a:spcBef>
                        <a:spcAft>
                          <a:spcPts val="300"/>
                        </a:spcAft>
                        <a:tabLst>
                          <a:tab pos="1170305" algn="l"/>
                        </a:tabLst>
                      </a:pPr>
                      <a:r>
                        <a:rPr lang="en-NZ" sz="1200" b="0" i="0" u="none" strike="noStrike" dirty="0">
                          <a:effectLst/>
                          <a:latin typeface="Calibri" panose="020F0502020204030204" pitchFamily="34" charset="0"/>
                          <a:ea typeface="Times New Roman" panose="02020603050405020304" pitchFamily="18" charset="0"/>
                          <a:cs typeface="Times New Roman" panose="02020603050405020304" pitchFamily="18" charset="0"/>
                        </a:rPr>
                        <a:t>26</a:t>
                      </a:r>
                      <a:endParaRPr lang="en-NZ" sz="1200" b="0" i="0" u="none" strike="noStrike" dirty="0">
                        <a:effectLst/>
                        <a:latin typeface="Arial" panose="020B0604020202020204" pitchFamily="34" charset="0"/>
                      </a:endParaRPr>
                    </a:p>
                  </a:txBody>
                  <a:tcPr marL="114872" marR="114872" marT="15954" marB="0">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spcBef>
                          <a:spcPts val="0"/>
                        </a:spcBef>
                        <a:spcAft>
                          <a:spcPts val="300"/>
                        </a:spcAft>
                        <a:tabLst>
                          <a:tab pos="1170305" algn="l"/>
                        </a:tabLst>
                      </a:pPr>
                      <a:r>
                        <a:rPr lang="en-NZ" sz="1200" b="0" i="0" u="none" strike="noStrike" dirty="0">
                          <a:effectLst/>
                          <a:latin typeface="Calibri" panose="020F0502020204030204" pitchFamily="34" charset="0"/>
                          <a:ea typeface="Times New Roman" panose="02020603050405020304" pitchFamily="18" charset="0"/>
                          <a:cs typeface="Times New Roman" panose="02020603050405020304" pitchFamily="18" charset="0"/>
                        </a:rPr>
                        <a:t>Last date for public notification and Consultation Opens</a:t>
                      </a:r>
                      <a:endParaRPr lang="en-NZ" sz="1200" b="0" i="0" u="none" strike="noStrike" dirty="0">
                        <a:effectLst/>
                        <a:latin typeface="Arial" panose="020B0604020202020204" pitchFamily="34" charset="0"/>
                      </a:endParaRPr>
                    </a:p>
                  </a:txBody>
                  <a:tcPr marL="114872" marR="114872" marT="15954" marB="0">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spcBef>
                          <a:spcPts val="0"/>
                        </a:spcBef>
                        <a:spcAft>
                          <a:spcPts val="300"/>
                        </a:spcAft>
                        <a:tabLst>
                          <a:tab pos="1170305" algn="l"/>
                        </a:tabLst>
                      </a:pPr>
                      <a:r>
                        <a:rPr lang="en-NZ" sz="1200" b="0" i="0" u="none" strike="noStrike">
                          <a:effectLst/>
                          <a:latin typeface="Calibri" panose="020F0502020204030204" pitchFamily="34" charset="0"/>
                          <a:ea typeface="Times New Roman" panose="02020603050405020304" pitchFamily="18" charset="0"/>
                          <a:cs typeface="Times New Roman" panose="02020603050405020304" pitchFamily="18" charset="0"/>
                        </a:rPr>
                        <a:t> </a:t>
                      </a:r>
                      <a:endParaRPr lang="en-NZ" sz="1200" b="0" i="0" u="none" strike="noStrike">
                        <a:effectLst/>
                        <a:latin typeface="Arial" panose="020B0604020202020204" pitchFamily="34" charset="0"/>
                      </a:endParaRPr>
                    </a:p>
                  </a:txBody>
                  <a:tcPr marL="114872" marR="114872" marT="15954" marB="0">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95161777"/>
                  </a:ext>
                </a:extLst>
              </a:tr>
              <a:tr h="469700">
                <a:tc gridSpan="3">
                  <a:txBody>
                    <a:bodyPr/>
                    <a:lstStyle/>
                    <a:p>
                      <a:pPr marL="0" marR="0" algn="l" fontAlgn="t">
                        <a:spcBef>
                          <a:spcPts val="0"/>
                        </a:spcBef>
                        <a:spcAft>
                          <a:spcPts val="300"/>
                        </a:spcAft>
                        <a:tabLst>
                          <a:tab pos="1170305" algn="l"/>
                        </a:tabLst>
                      </a:pPr>
                      <a:r>
                        <a:rPr lang="en-NZ" sz="1200" b="1" i="0" u="none" strike="noStrike" dirty="0">
                          <a:solidFill>
                            <a:srgbClr val="000000"/>
                          </a:solidFill>
                          <a:effectLst/>
                          <a:highlight>
                            <a:srgbClr val="B0A66D"/>
                          </a:highlight>
                          <a:latin typeface="Calibri" panose="020F0502020204030204" pitchFamily="34" charset="0"/>
                          <a:ea typeface="Times New Roman" panose="02020603050405020304" pitchFamily="18" charset="0"/>
                          <a:cs typeface="Times New Roman" panose="02020603050405020304" pitchFamily="18" charset="0"/>
                        </a:rPr>
                        <a:t>July</a:t>
                      </a:r>
                      <a:endParaRPr lang="en-NZ" sz="1200" b="0" i="0" u="none" strike="noStrike" dirty="0">
                        <a:effectLst/>
                        <a:highlight>
                          <a:srgbClr val="B0A66D"/>
                        </a:highlight>
                        <a:latin typeface="Arial" panose="020B0604020202020204" pitchFamily="34" charset="0"/>
                      </a:endParaRPr>
                    </a:p>
                  </a:txBody>
                  <a:tcPr marL="153163" marR="153163" marT="76581" marB="76581">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0A26D"/>
                      </a:solidFill>
                      <a:prstDash val="solid"/>
                      <a:round/>
                      <a:headEnd type="none" w="med" len="med"/>
                      <a:tailEnd type="none" w="med" len="med"/>
                    </a:lnB>
                    <a:solidFill>
                      <a:srgbClr val="B0A66D"/>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75001250"/>
                  </a:ext>
                </a:extLst>
              </a:tr>
              <a:tr h="332492">
                <a:tc>
                  <a:txBody>
                    <a:bodyPr/>
                    <a:lstStyle/>
                    <a:p>
                      <a:pPr marL="0" marR="0" algn="l" fontAlgn="t">
                        <a:spcBef>
                          <a:spcPts val="0"/>
                        </a:spcBef>
                        <a:spcAft>
                          <a:spcPts val="300"/>
                        </a:spcAft>
                        <a:tabLst>
                          <a:tab pos="1170305" algn="l"/>
                        </a:tabLst>
                      </a:pPr>
                      <a:r>
                        <a:rPr lang="en-NZ" sz="1200" b="1" i="0" u="none" strike="noStrike">
                          <a:effectLst/>
                          <a:latin typeface="Calibri" panose="020F0502020204030204" pitchFamily="34" charset="0"/>
                          <a:ea typeface="Times New Roman" panose="02020603050405020304" pitchFamily="18" charset="0"/>
                          <a:cs typeface="Times New Roman" panose="02020603050405020304" pitchFamily="18" charset="0"/>
                        </a:rPr>
                        <a:t>10</a:t>
                      </a:r>
                      <a:endParaRPr lang="en-NZ" sz="1200" b="0" i="0" u="none" strike="noStrike">
                        <a:effectLst/>
                        <a:latin typeface="Arial" panose="020B0604020202020204" pitchFamily="34" charset="0"/>
                      </a:endParaRPr>
                    </a:p>
                  </a:txBody>
                  <a:tcPr marL="114872" marR="114872" marT="15954" marB="0">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B0A26D"/>
                      </a:solidFill>
                      <a:prstDash val="solid"/>
                      <a:round/>
                      <a:headEnd type="none" w="med" len="med"/>
                      <a:tailEnd type="none" w="med" len="med"/>
                    </a:lnT>
                    <a:lnB w="12700" cap="flat" cmpd="sng" algn="ctr">
                      <a:solidFill>
                        <a:srgbClr val="B0A26D"/>
                      </a:solidFill>
                      <a:prstDash val="solid"/>
                      <a:round/>
                      <a:headEnd type="none" w="med" len="med"/>
                      <a:tailEnd type="none" w="med" len="med"/>
                    </a:lnB>
                    <a:noFill/>
                  </a:tcPr>
                </a:tc>
                <a:tc>
                  <a:txBody>
                    <a:bodyPr/>
                    <a:lstStyle/>
                    <a:p>
                      <a:pPr marL="0" marR="0" algn="l" fontAlgn="t">
                        <a:spcBef>
                          <a:spcPts val="0"/>
                        </a:spcBef>
                        <a:spcAft>
                          <a:spcPts val="300"/>
                        </a:spcAft>
                        <a:tabLst>
                          <a:tab pos="1170305" algn="l"/>
                        </a:tabLst>
                      </a:pPr>
                      <a:r>
                        <a:rPr lang="en-NZ" sz="1200" b="1" i="0" u="none" strike="noStrike" dirty="0">
                          <a:effectLst/>
                          <a:latin typeface="Calibri" panose="020F0502020204030204" pitchFamily="34" charset="0"/>
                          <a:ea typeface="Times New Roman" panose="02020603050405020304" pitchFamily="18" charset="0"/>
                          <a:cs typeface="Times New Roman" panose="02020603050405020304" pitchFamily="18" charset="0"/>
                        </a:rPr>
                        <a:t>Council Meeting</a:t>
                      </a:r>
                      <a:endParaRPr lang="en-NZ" sz="1200" b="0" i="0" u="none" strike="noStrike" dirty="0">
                        <a:effectLst/>
                        <a:latin typeface="Arial" panose="020B0604020202020204" pitchFamily="34" charset="0"/>
                      </a:endParaRPr>
                    </a:p>
                  </a:txBody>
                  <a:tcPr marL="114872" marR="114872" marT="15954" marB="0">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B0A26D"/>
                      </a:solidFill>
                      <a:prstDash val="solid"/>
                      <a:round/>
                      <a:headEnd type="none" w="med" len="med"/>
                      <a:tailEnd type="none" w="med" len="med"/>
                    </a:lnT>
                    <a:lnB w="12700" cap="flat" cmpd="sng" algn="ctr">
                      <a:solidFill>
                        <a:srgbClr val="B0A26D"/>
                      </a:solidFill>
                      <a:prstDash val="solid"/>
                      <a:round/>
                      <a:headEnd type="none" w="med" len="med"/>
                      <a:tailEnd type="none" w="med" len="med"/>
                    </a:lnB>
                    <a:noFill/>
                  </a:tcPr>
                </a:tc>
                <a:tc>
                  <a:txBody>
                    <a:bodyPr/>
                    <a:lstStyle/>
                    <a:p>
                      <a:pPr marL="0" marR="0" algn="l" fontAlgn="t">
                        <a:spcBef>
                          <a:spcPts val="0"/>
                        </a:spcBef>
                        <a:spcAft>
                          <a:spcPts val="300"/>
                        </a:spcAft>
                        <a:tabLst>
                          <a:tab pos="1170305" algn="l"/>
                        </a:tabLst>
                      </a:pPr>
                      <a:r>
                        <a:rPr lang="en-NZ" sz="1200" b="0" i="0" u="none" strike="noStrike">
                          <a:effectLst/>
                          <a:latin typeface="Calibri" panose="020F0502020204030204" pitchFamily="34" charset="0"/>
                          <a:ea typeface="Times New Roman" panose="02020603050405020304" pitchFamily="18" charset="0"/>
                          <a:cs typeface="Times New Roman" panose="02020603050405020304" pitchFamily="18" charset="0"/>
                        </a:rPr>
                        <a:t>Governance</a:t>
                      </a:r>
                      <a:endParaRPr lang="en-NZ" sz="1200" b="0" i="0" u="none" strike="noStrike">
                        <a:effectLst/>
                        <a:latin typeface="Arial" panose="020B0604020202020204" pitchFamily="34" charset="0"/>
                      </a:endParaRPr>
                    </a:p>
                  </a:txBody>
                  <a:tcPr marL="114872" marR="114872" marT="15954" marB="0">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B0A26D"/>
                      </a:solidFill>
                      <a:prstDash val="solid"/>
                      <a:round/>
                      <a:headEnd type="none" w="med" len="med"/>
                      <a:tailEnd type="none" w="med" len="med"/>
                    </a:lnT>
                    <a:lnB w="12700" cap="flat" cmpd="sng" algn="ctr">
                      <a:solidFill>
                        <a:srgbClr val="B0A26D"/>
                      </a:solidFill>
                      <a:prstDash val="solid"/>
                      <a:round/>
                      <a:headEnd type="none" w="med" len="med"/>
                      <a:tailEnd type="none" w="med" len="med"/>
                    </a:lnB>
                    <a:noFill/>
                  </a:tcPr>
                </a:tc>
                <a:extLst>
                  <a:ext uri="{0D108BD9-81ED-4DB2-BD59-A6C34878D82A}">
                    <a16:rowId xmlns:a16="http://schemas.microsoft.com/office/drawing/2014/main" val="3463408480"/>
                  </a:ext>
                </a:extLst>
              </a:tr>
              <a:tr h="332492">
                <a:tc>
                  <a:txBody>
                    <a:bodyPr/>
                    <a:lstStyle/>
                    <a:p>
                      <a:pPr marL="0" marR="0" algn="l" fontAlgn="t">
                        <a:spcBef>
                          <a:spcPts val="0"/>
                        </a:spcBef>
                        <a:spcAft>
                          <a:spcPts val="300"/>
                        </a:spcAft>
                        <a:tabLst>
                          <a:tab pos="1170305" algn="l"/>
                        </a:tabLst>
                      </a:pPr>
                      <a:r>
                        <a:rPr lang="en-NZ" sz="1200" b="0" i="0" u="none" strike="noStrike">
                          <a:effectLst/>
                          <a:latin typeface="Calibri" panose="020F0502020204030204" pitchFamily="34" charset="0"/>
                          <a:ea typeface="Times New Roman" panose="02020603050405020304" pitchFamily="18" charset="0"/>
                          <a:cs typeface="Times New Roman" panose="02020603050405020304" pitchFamily="18" charset="0"/>
                        </a:rPr>
                        <a:t>31</a:t>
                      </a:r>
                      <a:endParaRPr lang="en-NZ" sz="1200" b="0" i="0" u="none" strike="noStrike">
                        <a:effectLst/>
                        <a:latin typeface="Arial" panose="020B0604020202020204" pitchFamily="34" charset="0"/>
                      </a:endParaRPr>
                    </a:p>
                  </a:txBody>
                  <a:tcPr marL="114872" marR="114872" marT="15954" marB="0">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B0A26D"/>
                      </a:solidFill>
                      <a:prstDash val="solid"/>
                      <a:round/>
                      <a:headEnd type="none" w="med" len="med"/>
                      <a:tailEnd type="none" w="med" len="med"/>
                    </a:lnT>
                    <a:lnB w="12700" cap="flat" cmpd="sng" algn="ctr">
                      <a:solidFill>
                        <a:srgbClr val="B0A26D"/>
                      </a:solidFill>
                      <a:prstDash val="solid"/>
                      <a:round/>
                      <a:headEnd type="none" w="med" len="med"/>
                      <a:tailEnd type="none" w="med" len="med"/>
                    </a:lnB>
                    <a:noFill/>
                  </a:tcPr>
                </a:tc>
                <a:tc>
                  <a:txBody>
                    <a:bodyPr/>
                    <a:lstStyle/>
                    <a:p>
                      <a:pPr marL="0" marR="0" algn="l" fontAlgn="t">
                        <a:spcBef>
                          <a:spcPts val="0"/>
                        </a:spcBef>
                        <a:spcAft>
                          <a:spcPts val="300"/>
                        </a:spcAft>
                        <a:tabLst>
                          <a:tab pos="1170305" algn="l"/>
                        </a:tabLst>
                      </a:pPr>
                      <a:r>
                        <a:rPr lang="en-NZ" sz="1200" b="0" i="0" u="none" strike="noStrike">
                          <a:effectLst/>
                          <a:latin typeface="Calibri" panose="020F0502020204030204" pitchFamily="34" charset="0"/>
                          <a:ea typeface="Times New Roman" panose="02020603050405020304" pitchFamily="18" charset="0"/>
                          <a:cs typeface="Times New Roman" panose="02020603050405020304" pitchFamily="18" charset="0"/>
                        </a:rPr>
                        <a:t>Legislative last date for Council to vote on Representation Options</a:t>
                      </a:r>
                      <a:endParaRPr lang="en-NZ" sz="1200" b="0" i="0" u="none" strike="noStrike">
                        <a:effectLst/>
                        <a:latin typeface="Arial" panose="020B0604020202020204" pitchFamily="34" charset="0"/>
                      </a:endParaRPr>
                    </a:p>
                  </a:txBody>
                  <a:tcPr marL="114872" marR="114872" marT="15954" marB="0">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B0A26D"/>
                      </a:solidFill>
                      <a:prstDash val="solid"/>
                      <a:round/>
                      <a:headEnd type="none" w="med" len="med"/>
                      <a:tailEnd type="none" w="med" len="med"/>
                    </a:lnT>
                    <a:lnB w="12700" cap="flat" cmpd="sng" algn="ctr">
                      <a:solidFill>
                        <a:srgbClr val="B0A26D"/>
                      </a:solidFill>
                      <a:prstDash val="solid"/>
                      <a:round/>
                      <a:headEnd type="none" w="med" len="med"/>
                      <a:tailEnd type="none" w="med" len="med"/>
                    </a:lnB>
                    <a:noFill/>
                  </a:tcPr>
                </a:tc>
                <a:tc>
                  <a:txBody>
                    <a:bodyPr/>
                    <a:lstStyle/>
                    <a:p>
                      <a:pPr marL="0" marR="0" algn="l" fontAlgn="t">
                        <a:spcBef>
                          <a:spcPts val="0"/>
                        </a:spcBef>
                        <a:spcAft>
                          <a:spcPts val="300"/>
                        </a:spcAft>
                        <a:tabLst>
                          <a:tab pos="1170305" algn="l"/>
                        </a:tabLst>
                      </a:pPr>
                      <a:r>
                        <a:rPr lang="en-NZ" sz="1200" b="0" i="0" u="none" strike="noStrike">
                          <a:effectLst/>
                          <a:latin typeface="Calibri" panose="020F0502020204030204" pitchFamily="34" charset="0"/>
                          <a:ea typeface="Times New Roman" panose="02020603050405020304" pitchFamily="18" charset="0"/>
                          <a:cs typeface="Times New Roman" panose="02020603050405020304" pitchFamily="18" charset="0"/>
                        </a:rPr>
                        <a:t>Governance</a:t>
                      </a:r>
                      <a:endParaRPr lang="en-NZ" sz="1200" b="0" i="0" u="none" strike="noStrike">
                        <a:effectLst/>
                        <a:latin typeface="Arial" panose="020B0604020202020204" pitchFamily="34" charset="0"/>
                      </a:endParaRPr>
                    </a:p>
                  </a:txBody>
                  <a:tcPr marL="114872" marR="114872" marT="15954" marB="0">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B0A26D"/>
                      </a:solidFill>
                      <a:prstDash val="solid"/>
                      <a:round/>
                      <a:headEnd type="none" w="med" len="med"/>
                      <a:tailEnd type="none" w="med" len="med"/>
                    </a:lnT>
                    <a:lnB w="12700" cap="flat" cmpd="sng" algn="ctr">
                      <a:solidFill>
                        <a:srgbClr val="B0A26D"/>
                      </a:solidFill>
                      <a:prstDash val="solid"/>
                      <a:round/>
                      <a:headEnd type="none" w="med" len="med"/>
                      <a:tailEnd type="none" w="med" len="med"/>
                    </a:lnB>
                    <a:noFill/>
                  </a:tcPr>
                </a:tc>
                <a:extLst>
                  <a:ext uri="{0D108BD9-81ED-4DB2-BD59-A6C34878D82A}">
                    <a16:rowId xmlns:a16="http://schemas.microsoft.com/office/drawing/2014/main" val="2914916580"/>
                  </a:ext>
                </a:extLst>
              </a:tr>
              <a:tr h="332492">
                <a:tc>
                  <a:txBody>
                    <a:bodyPr/>
                    <a:lstStyle/>
                    <a:p>
                      <a:pPr marL="0" marR="0" algn="l" fontAlgn="t">
                        <a:spcBef>
                          <a:spcPts val="0"/>
                        </a:spcBef>
                        <a:spcAft>
                          <a:spcPts val="300"/>
                        </a:spcAft>
                        <a:tabLst>
                          <a:tab pos="1170305" algn="l"/>
                        </a:tabLst>
                      </a:pPr>
                      <a:r>
                        <a:rPr lang="en-NZ" sz="1200" b="0" i="0" u="none" strike="noStrike">
                          <a:effectLst/>
                          <a:latin typeface="Calibri" panose="020F0502020204030204" pitchFamily="34" charset="0"/>
                          <a:ea typeface="Times New Roman" panose="02020603050405020304" pitchFamily="18" charset="0"/>
                          <a:cs typeface="Times New Roman" panose="02020603050405020304" pitchFamily="18" charset="0"/>
                        </a:rPr>
                        <a:t>26</a:t>
                      </a:r>
                      <a:endParaRPr lang="en-NZ" sz="1200" b="0" i="0" u="none" strike="noStrike">
                        <a:effectLst/>
                        <a:latin typeface="Arial" panose="020B0604020202020204" pitchFamily="34" charset="0"/>
                      </a:endParaRPr>
                    </a:p>
                  </a:txBody>
                  <a:tcPr marL="114872" marR="114872" marT="15954" marB="0">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B0A26D"/>
                      </a:solidFill>
                      <a:prstDash val="solid"/>
                      <a:round/>
                      <a:headEnd type="none" w="med" len="med"/>
                      <a:tailEnd type="none" w="med" len="med"/>
                    </a:lnT>
                    <a:lnB w="12700" cap="flat" cmpd="sng" algn="ctr">
                      <a:solidFill>
                        <a:srgbClr val="B0A26D"/>
                      </a:solidFill>
                      <a:prstDash val="solid"/>
                      <a:round/>
                      <a:headEnd type="none" w="med" len="med"/>
                      <a:tailEnd type="none" w="med" len="med"/>
                    </a:lnB>
                    <a:noFill/>
                  </a:tcPr>
                </a:tc>
                <a:tc>
                  <a:txBody>
                    <a:bodyPr/>
                    <a:lstStyle/>
                    <a:p>
                      <a:pPr marL="0" marR="0" algn="l" fontAlgn="t">
                        <a:spcBef>
                          <a:spcPts val="0"/>
                        </a:spcBef>
                        <a:spcAft>
                          <a:spcPts val="300"/>
                        </a:spcAft>
                        <a:tabLst>
                          <a:tab pos="1170305" algn="l"/>
                        </a:tabLst>
                      </a:pPr>
                      <a:r>
                        <a:rPr lang="en-NZ" sz="1200" b="1" i="0" u="none" strike="noStrike" dirty="0">
                          <a:effectLst/>
                          <a:latin typeface="Calibri" panose="020F0502020204030204" pitchFamily="34" charset="0"/>
                          <a:ea typeface="Times New Roman" panose="02020603050405020304" pitchFamily="18" charset="0"/>
                          <a:cs typeface="Times New Roman" panose="02020603050405020304" pitchFamily="18" charset="0"/>
                        </a:rPr>
                        <a:t>Consultation closes for Rep Review</a:t>
                      </a:r>
                      <a:endParaRPr lang="en-NZ" sz="1200" b="0" i="0" u="none" strike="noStrike" dirty="0">
                        <a:effectLst/>
                        <a:latin typeface="Arial" panose="020B0604020202020204" pitchFamily="34" charset="0"/>
                      </a:endParaRPr>
                    </a:p>
                  </a:txBody>
                  <a:tcPr marL="114872" marR="114872" marT="15954" marB="0">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B0A26D"/>
                      </a:solidFill>
                      <a:prstDash val="solid"/>
                      <a:round/>
                      <a:headEnd type="none" w="med" len="med"/>
                      <a:tailEnd type="none" w="med" len="med"/>
                    </a:lnT>
                    <a:lnB w="12700" cap="flat" cmpd="sng" algn="ctr">
                      <a:solidFill>
                        <a:srgbClr val="B0A26D"/>
                      </a:solidFill>
                      <a:prstDash val="solid"/>
                      <a:round/>
                      <a:headEnd type="none" w="med" len="med"/>
                      <a:tailEnd type="none" w="med" len="med"/>
                    </a:lnB>
                    <a:noFill/>
                  </a:tcPr>
                </a:tc>
                <a:tc>
                  <a:txBody>
                    <a:bodyPr/>
                    <a:lstStyle/>
                    <a:p>
                      <a:pPr marL="0" marR="0" algn="l" fontAlgn="t">
                        <a:spcBef>
                          <a:spcPts val="0"/>
                        </a:spcBef>
                        <a:spcAft>
                          <a:spcPts val="300"/>
                        </a:spcAft>
                        <a:tabLst>
                          <a:tab pos="1170305" algn="l"/>
                        </a:tabLst>
                      </a:pPr>
                      <a:r>
                        <a:rPr lang="en-NZ" sz="1200" b="0" i="0" u="none" strike="noStrike" dirty="0">
                          <a:effectLst/>
                          <a:latin typeface="Calibri" panose="020F0502020204030204" pitchFamily="34" charset="0"/>
                          <a:ea typeface="Times New Roman" panose="02020603050405020304" pitchFamily="18" charset="0"/>
                          <a:cs typeface="Times New Roman" panose="02020603050405020304" pitchFamily="18" charset="0"/>
                        </a:rPr>
                        <a:t>Governance</a:t>
                      </a:r>
                      <a:endParaRPr lang="en-NZ" sz="1200" b="0" i="0" u="none" strike="noStrike" dirty="0">
                        <a:effectLst/>
                        <a:latin typeface="Arial" panose="020B0604020202020204" pitchFamily="34" charset="0"/>
                      </a:endParaRPr>
                    </a:p>
                  </a:txBody>
                  <a:tcPr marL="114872" marR="114872" marT="15954" marB="0">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B0A26D"/>
                      </a:solidFill>
                      <a:prstDash val="solid"/>
                      <a:round/>
                      <a:headEnd type="none" w="med" len="med"/>
                      <a:tailEnd type="none" w="med" len="med"/>
                    </a:lnT>
                    <a:lnB w="12700" cap="flat" cmpd="sng" algn="ctr">
                      <a:solidFill>
                        <a:srgbClr val="B0A26D"/>
                      </a:solidFill>
                      <a:prstDash val="solid"/>
                      <a:round/>
                      <a:headEnd type="none" w="med" len="med"/>
                      <a:tailEnd type="none" w="med" len="med"/>
                    </a:lnB>
                    <a:noFill/>
                  </a:tcPr>
                </a:tc>
                <a:extLst>
                  <a:ext uri="{0D108BD9-81ED-4DB2-BD59-A6C34878D82A}">
                    <a16:rowId xmlns:a16="http://schemas.microsoft.com/office/drawing/2014/main" val="3945959763"/>
                  </a:ext>
                </a:extLst>
              </a:tr>
            </a:tbl>
          </a:graphicData>
        </a:graphic>
      </p:graphicFrame>
    </p:spTree>
    <p:extLst>
      <p:ext uri="{BB962C8B-B14F-4D97-AF65-F5344CB8AC3E}">
        <p14:creationId xmlns:p14="http://schemas.microsoft.com/office/powerpoint/2010/main" val="2761104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2F0276D-6E29-68AC-D654-1DC8B959A73F}"/>
              </a:ext>
            </a:extLst>
          </p:cNvPr>
          <p:cNvGraphicFramePr>
            <a:graphicFrameLocks noGrp="1"/>
          </p:cNvGraphicFramePr>
          <p:nvPr>
            <p:extLst>
              <p:ext uri="{D42A27DB-BD31-4B8C-83A1-F6EECF244321}">
                <p14:modId xmlns:p14="http://schemas.microsoft.com/office/powerpoint/2010/main" val="1298621521"/>
              </p:ext>
            </p:extLst>
          </p:nvPr>
        </p:nvGraphicFramePr>
        <p:xfrm>
          <a:off x="347518" y="167744"/>
          <a:ext cx="8178800" cy="5384543"/>
        </p:xfrm>
        <a:graphic>
          <a:graphicData uri="http://schemas.openxmlformats.org/drawingml/2006/table">
            <a:tbl>
              <a:tblPr firstRow="1" firstCol="1" bandRow="1"/>
              <a:tblGrid>
                <a:gridCol w="631405">
                  <a:extLst>
                    <a:ext uri="{9D8B030D-6E8A-4147-A177-3AD203B41FA5}">
                      <a16:colId xmlns:a16="http://schemas.microsoft.com/office/drawing/2014/main" val="2841743112"/>
                    </a:ext>
                  </a:extLst>
                </a:gridCol>
                <a:gridCol w="5782410">
                  <a:extLst>
                    <a:ext uri="{9D8B030D-6E8A-4147-A177-3AD203B41FA5}">
                      <a16:colId xmlns:a16="http://schemas.microsoft.com/office/drawing/2014/main" val="4202663059"/>
                    </a:ext>
                  </a:extLst>
                </a:gridCol>
                <a:gridCol w="1764985">
                  <a:extLst>
                    <a:ext uri="{9D8B030D-6E8A-4147-A177-3AD203B41FA5}">
                      <a16:colId xmlns:a16="http://schemas.microsoft.com/office/drawing/2014/main" val="1500587531"/>
                    </a:ext>
                  </a:extLst>
                </a:gridCol>
              </a:tblGrid>
              <a:tr h="233783">
                <a:tc gridSpan="3">
                  <a:txBody>
                    <a:bodyPr/>
                    <a:lstStyle/>
                    <a:p>
                      <a:pPr marL="0" marR="0">
                        <a:spcBef>
                          <a:spcPts val="0"/>
                        </a:spcBef>
                        <a:spcAft>
                          <a:spcPts val="300"/>
                        </a:spcAft>
                        <a:tabLst>
                          <a:tab pos="1170305" algn="l"/>
                        </a:tabLst>
                      </a:pPr>
                      <a:r>
                        <a:rPr lang="en-NZ"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August</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6554" marR="66554" marT="0" marB="0">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0A26D"/>
                      </a:solidFill>
                      <a:prstDash val="solid"/>
                      <a:round/>
                      <a:headEnd type="none" w="med" len="med"/>
                      <a:tailEnd type="none" w="med" len="med"/>
                    </a:lnB>
                    <a:solidFill>
                      <a:srgbClr val="B0A66D"/>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49775199"/>
                  </a:ext>
                </a:extLst>
              </a:tr>
              <a:tr h="233783">
                <a:tc>
                  <a:txBody>
                    <a:bodyPr/>
                    <a:lstStyle/>
                    <a:p>
                      <a:pPr marL="0" marR="0">
                        <a:spcBef>
                          <a:spcPts val="0"/>
                        </a:spcBef>
                        <a:spcAft>
                          <a:spcPts val="300"/>
                        </a:spcAft>
                        <a:tabLst>
                          <a:tab pos="1170305" algn="l"/>
                        </a:tabLst>
                      </a:pPr>
                      <a:r>
                        <a:rPr lang="en-NZ" sz="1200">
                          <a:effectLst/>
                          <a:latin typeface="Calibri" panose="020F0502020204030204" pitchFamily="34" charset="0"/>
                          <a:ea typeface="Times New Roman" panose="02020603050405020304" pitchFamily="18" charset="0"/>
                          <a:cs typeface="Times New Roman" panose="02020603050405020304" pitchFamily="18" charset="0"/>
                        </a:rPr>
                        <a:t>7</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6554" marR="66554" marT="0" marB="0">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B0A26D"/>
                      </a:solidFill>
                      <a:prstDash val="solid"/>
                      <a:round/>
                      <a:headEnd type="none" w="med" len="med"/>
                      <a:tailEnd type="none" w="med" len="med"/>
                    </a:lnT>
                    <a:lnB w="12700" cap="flat" cmpd="sng" algn="ctr">
                      <a:solidFill>
                        <a:srgbClr val="B0A26D"/>
                      </a:solidFill>
                      <a:prstDash val="solid"/>
                      <a:round/>
                      <a:headEnd type="none" w="med" len="med"/>
                      <a:tailEnd type="none" w="med" len="med"/>
                    </a:lnB>
                    <a:noFill/>
                  </a:tcPr>
                </a:tc>
                <a:tc>
                  <a:txBody>
                    <a:bodyPr/>
                    <a:lstStyle/>
                    <a:p>
                      <a:pPr marL="0" marR="0">
                        <a:spcBef>
                          <a:spcPts val="0"/>
                        </a:spcBef>
                        <a:spcAft>
                          <a:spcPts val="300"/>
                        </a:spcAft>
                        <a:tabLst>
                          <a:tab pos="1170305" algn="l"/>
                        </a:tabLst>
                      </a:pPr>
                      <a:r>
                        <a:rPr lang="en-NZ" sz="1200" b="1">
                          <a:effectLst/>
                          <a:latin typeface="Calibri" panose="020F0502020204030204" pitchFamily="34" charset="0"/>
                          <a:ea typeface="Times New Roman" panose="02020603050405020304" pitchFamily="18" charset="0"/>
                          <a:cs typeface="Times New Roman" panose="02020603050405020304" pitchFamily="18" charset="0"/>
                        </a:rPr>
                        <a:t>Council Meeting</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6554" marR="66554" marT="0" marB="0">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B0A26D"/>
                      </a:solidFill>
                      <a:prstDash val="solid"/>
                      <a:round/>
                      <a:headEnd type="none" w="med" len="med"/>
                      <a:tailEnd type="none" w="med" len="med"/>
                    </a:lnT>
                    <a:lnB w="12700" cap="flat" cmpd="sng" algn="ctr">
                      <a:solidFill>
                        <a:srgbClr val="B0A26D"/>
                      </a:solidFill>
                      <a:prstDash val="solid"/>
                      <a:round/>
                      <a:headEnd type="none" w="med" len="med"/>
                      <a:tailEnd type="none" w="med" len="med"/>
                    </a:lnB>
                    <a:noFill/>
                  </a:tcPr>
                </a:tc>
                <a:tc>
                  <a:txBody>
                    <a:bodyPr/>
                    <a:lstStyle/>
                    <a:p>
                      <a:pPr marL="0" marR="0">
                        <a:spcBef>
                          <a:spcPts val="0"/>
                        </a:spcBef>
                        <a:spcAft>
                          <a:spcPts val="300"/>
                        </a:spcAft>
                        <a:tabLst>
                          <a:tab pos="1170305" algn="l"/>
                        </a:tabLst>
                      </a:pPr>
                      <a:r>
                        <a:rPr lang="en-NZ"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6554" marR="66554" marT="0" marB="0">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B0A26D"/>
                      </a:solidFill>
                      <a:prstDash val="solid"/>
                      <a:round/>
                      <a:headEnd type="none" w="med" len="med"/>
                      <a:tailEnd type="none" w="med" len="med"/>
                    </a:lnT>
                    <a:lnB w="12700" cap="flat" cmpd="sng" algn="ctr">
                      <a:solidFill>
                        <a:srgbClr val="B0A26D"/>
                      </a:solidFill>
                      <a:prstDash val="solid"/>
                      <a:round/>
                      <a:headEnd type="none" w="med" len="med"/>
                      <a:tailEnd type="none" w="med" len="med"/>
                    </a:lnB>
                    <a:noFill/>
                  </a:tcPr>
                </a:tc>
                <a:extLst>
                  <a:ext uri="{0D108BD9-81ED-4DB2-BD59-A6C34878D82A}">
                    <a16:rowId xmlns:a16="http://schemas.microsoft.com/office/drawing/2014/main" val="1865248298"/>
                  </a:ext>
                </a:extLst>
              </a:tr>
              <a:tr h="233783">
                <a:tc>
                  <a:txBody>
                    <a:bodyPr/>
                    <a:lstStyle/>
                    <a:p>
                      <a:pPr marL="0" marR="0">
                        <a:spcBef>
                          <a:spcPts val="0"/>
                        </a:spcBef>
                        <a:spcAft>
                          <a:spcPts val="300"/>
                        </a:spcAft>
                        <a:tabLst>
                          <a:tab pos="1170305" algn="l"/>
                        </a:tabLst>
                      </a:pPr>
                      <a:r>
                        <a:rPr lang="en-NZ" sz="1200">
                          <a:effectLst/>
                          <a:latin typeface="Calibri" panose="020F0502020204030204" pitchFamily="34" charset="0"/>
                          <a:ea typeface="Times New Roman" panose="02020603050405020304" pitchFamily="18" charset="0"/>
                          <a:cs typeface="Times New Roman" panose="02020603050405020304" pitchFamily="18" charset="0"/>
                        </a:rPr>
                        <a:t>8</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6554" marR="66554" marT="0" marB="0">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B0A26D"/>
                      </a:solidFill>
                      <a:prstDash val="solid"/>
                      <a:round/>
                      <a:headEnd type="none" w="med" len="med"/>
                      <a:tailEnd type="none" w="med" len="med"/>
                    </a:lnT>
                    <a:lnB w="12700" cap="flat" cmpd="sng" algn="ctr">
                      <a:solidFill>
                        <a:srgbClr val="B0A26D"/>
                      </a:solidFill>
                      <a:prstDash val="solid"/>
                      <a:round/>
                      <a:headEnd type="none" w="med" len="med"/>
                      <a:tailEnd type="none" w="med" len="med"/>
                    </a:lnB>
                    <a:noFill/>
                  </a:tcPr>
                </a:tc>
                <a:tc>
                  <a:txBody>
                    <a:bodyPr/>
                    <a:lstStyle/>
                    <a:p>
                      <a:pPr marL="0" marR="0">
                        <a:spcBef>
                          <a:spcPts val="0"/>
                        </a:spcBef>
                        <a:spcAft>
                          <a:spcPts val="300"/>
                        </a:spcAft>
                        <a:tabLst>
                          <a:tab pos="1170305" algn="l"/>
                        </a:tabLst>
                      </a:pPr>
                      <a:r>
                        <a:rPr lang="en-NZ" sz="1200">
                          <a:effectLst/>
                          <a:latin typeface="Calibri" panose="020F0502020204030204" pitchFamily="34" charset="0"/>
                          <a:ea typeface="Times New Roman" panose="02020603050405020304" pitchFamily="18" charset="0"/>
                          <a:cs typeface="Times New Roman" panose="02020603050405020304" pitchFamily="18" charset="0"/>
                        </a:rPr>
                        <a:t>Legislative final date for public notice of an initial Proposal required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6554" marR="66554" marT="0" marB="0">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B0A26D"/>
                      </a:solidFill>
                      <a:prstDash val="solid"/>
                      <a:round/>
                      <a:headEnd type="none" w="med" len="med"/>
                      <a:tailEnd type="none" w="med" len="med"/>
                    </a:lnT>
                    <a:lnB w="12700" cap="flat" cmpd="sng" algn="ctr">
                      <a:solidFill>
                        <a:srgbClr val="B0A26D"/>
                      </a:solidFill>
                      <a:prstDash val="solid"/>
                      <a:round/>
                      <a:headEnd type="none" w="med" len="med"/>
                      <a:tailEnd type="none" w="med" len="med"/>
                    </a:lnB>
                    <a:noFill/>
                  </a:tcPr>
                </a:tc>
                <a:tc>
                  <a:txBody>
                    <a:bodyPr/>
                    <a:lstStyle/>
                    <a:p>
                      <a:pPr marL="0" marR="0">
                        <a:spcBef>
                          <a:spcPts val="0"/>
                        </a:spcBef>
                        <a:spcAft>
                          <a:spcPts val="300"/>
                        </a:spcAft>
                        <a:tabLst>
                          <a:tab pos="1170305" algn="l"/>
                        </a:tabLst>
                      </a:pPr>
                      <a:r>
                        <a:rPr lang="en-NZ" sz="1200">
                          <a:effectLst/>
                          <a:latin typeface="Calibri" panose="020F0502020204030204" pitchFamily="34" charset="0"/>
                          <a:ea typeface="Times New Roman" panose="02020603050405020304" pitchFamily="18" charset="0"/>
                          <a:cs typeface="Times New Roman" panose="02020603050405020304" pitchFamily="18" charset="0"/>
                        </a:rPr>
                        <a:t>Governance/Comms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6554" marR="66554" marT="0" marB="0">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B0A26D"/>
                      </a:solidFill>
                      <a:prstDash val="solid"/>
                      <a:round/>
                      <a:headEnd type="none" w="med" len="med"/>
                      <a:tailEnd type="none" w="med" len="med"/>
                    </a:lnT>
                    <a:lnB w="12700" cap="flat" cmpd="sng" algn="ctr">
                      <a:solidFill>
                        <a:srgbClr val="B0A26D"/>
                      </a:solidFill>
                      <a:prstDash val="solid"/>
                      <a:round/>
                      <a:headEnd type="none" w="med" len="med"/>
                      <a:tailEnd type="none" w="med" len="med"/>
                    </a:lnB>
                    <a:noFill/>
                  </a:tcPr>
                </a:tc>
                <a:extLst>
                  <a:ext uri="{0D108BD9-81ED-4DB2-BD59-A6C34878D82A}">
                    <a16:rowId xmlns:a16="http://schemas.microsoft.com/office/drawing/2014/main" val="4033612281"/>
                  </a:ext>
                </a:extLst>
              </a:tr>
              <a:tr h="233783">
                <a:tc>
                  <a:txBody>
                    <a:bodyPr/>
                    <a:lstStyle/>
                    <a:p>
                      <a:pPr marL="0" marR="0">
                        <a:spcBef>
                          <a:spcPts val="0"/>
                        </a:spcBef>
                        <a:spcAft>
                          <a:spcPts val="300"/>
                        </a:spcAft>
                        <a:tabLst>
                          <a:tab pos="1170305" algn="l"/>
                        </a:tabLst>
                      </a:pPr>
                      <a:r>
                        <a:rPr lang="en-NZ"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6554" marR="66554" marT="0" marB="0">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B0A26D"/>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300"/>
                        </a:spcAft>
                        <a:tabLst>
                          <a:tab pos="1170305" algn="l"/>
                        </a:tabLst>
                      </a:pPr>
                      <a:r>
                        <a:rPr lang="en-NZ" sz="1200" dirty="0">
                          <a:effectLst/>
                          <a:latin typeface="Calibri" panose="020F0502020204030204" pitchFamily="34" charset="0"/>
                          <a:ea typeface="Times New Roman" panose="02020603050405020304" pitchFamily="18" charset="0"/>
                          <a:cs typeface="Times New Roman" panose="02020603050405020304" pitchFamily="18" charset="0"/>
                        </a:rPr>
                        <a:t>Step 5: Consider fairness of presentation for electors of constituencies and wards.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554" marR="66554" marT="0" marB="0">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B0A26D"/>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300"/>
                        </a:spcAft>
                        <a:tabLst>
                          <a:tab pos="1170305" algn="l"/>
                        </a:tabLst>
                      </a:pPr>
                      <a:r>
                        <a:rPr lang="en-NZ"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6554" marR="66554" marT="0" marB="0">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B0A26D"/>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67621138"/>
                  </a:ext>
                </a:extLst>
              </a:tr>
              <a:tr h="233783">
                <a:tc>
                  <a:txBody>
                    <a:bodyPr/>
                    <a:lstStyle/>
                    <a:p>
                      <a:pPr marL="0" marR="0">
                        <a:spcBef>
                          <a:spcPts val="0"/>
                        </a:spcBef>
                        <a:spcAft>
                          <a:spcPts val="300"/>
                        </a:spcAft>
                        <a:tabLst>
                          <a:tab pos="1170305" algn="l"/>
                        </a:tabLst>
                      </a:pPr>
                      <a:r>
                        <a:rPr lang="en-NZ"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6554" marR="66554" marT="0" marB="0">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300"/>
                        </a:spcAft>
                        <a:tabLst>
                          <a:tab pos="1170305" algn="l"/>
                        </a:tabLst>
                      </a:pPr>
                      <a:r>
                        <a:rPr lang="en-NZ" sz="1200">
                          <a:effectLst/>
                          <a:latin typeface="Calibri" panose="020F0502020204030204" pitchFamily="34" charset="0"/>
                          <a:ea typeface="Times New Roman" panose="02020603050405020304" pitchFamily="18" charset="0"/>
                          <a:cs typeface="Times New Roman" panose="02020603050405020304" pitchFamily="18" charset="0"/>
                        </a:rPr>
                        <a:t>Deliberations and hearing needed</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6554" marR="66554" marT="0" marB="0">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300"/>
                        </a:spcAft>
                        <a:tabLst>
                          <a:tab pos="1170305" algn="l"/>
                        </a:tabLst>
                      </a:pPr>
                      <a:r>
                        <a:rPr lang="en-NZ"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6554" marR="66554" marT="0" marB="0">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12352094"/>
                  </a:ext>
                </a:extLst>
              </a:tr>
              <a:tr h="233783">
                <a:tc gridSpan="3">
                  <a:txBody>
                    <a:bodyPr/>
                    <a:lstStyle/>
                    <a:p>
                      <a:pPr marL="0" marR="0">
                        <a:spcBef>
                          <a:spcPts val="0"/>
                        </a:spcBef>
                        <a:spcAft>
                          <a:spcPts val="300"/>
                        </a:spcAft>
                        <a:tabLst>
                          <a:tab pos="1170305" algn="l"/>
                        </a:tabLst>
                      </a:pPr>
                      <a:r>
                        <a:rPr lang="en-NZ"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September</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6554" marR="66554" marT="0" marB="0">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0A66D"/>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16867959"/>
                  </a:ext>
                </a:extLst>
              </a:tr>
              <a:tr h="940783">
                <a:tc>
                  <a:txBody>
                    <a:bodyPr/>
                    <a:lstStyle/>
                    <a:p>
                      <a:pPr marL="0" marR="0">
                        <a:spcBef>
                          <a:spcPts val="0"/>
                        </a:spcBef>
                        <a:spcAft>
                          <a:spcPts val="300"/>
                        </a:spcAft>
                        <a:tabLst>
                          <a:tab pos="1170305" algn="l"/>
                        </a:tabLst>
                      </a:pPr>
                      <a:r>
                        <a:rPr lang="en-NZ" sz="1200">
                          <a:effectLst/>
                          <a:latin typeface="Calibri" panose="020F0502020204030204" pitchFamily="34" charset="0"/>
                          <a:ea typeface="Times New Roman" panose="02020603050405020304" pitchFamily="18" charset="0"/>
                          <a:cs typeface="Times New Roman" panose="02020603050405020304" pitchFamily="18" charset="0"/>
                        </a:rPr>
                        <a:t>11</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6554" marR="66554" marT="0" marB="0">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300"/>
                        </a:spcAft>
                        <a:tabLst>
                          <a:tab pos="1170305" algn="l"/>
                        </a:tabLst>
                      </a:pPr>
                      <a:r>
                        <a:rPr lang="en-NZ" sz="1200" b="1" dirty="0">
                          <a:effectLst/>
                          <a:latin typeface="Calibri" panose="020F0502020204030204" pitchFamily="34" charset="0"/>
                          <a:ea typeface="Times New Roman" panose="02020603050405020304" pitchFamily="18" charset="0"/>
                          <a:cs typeface="Times New Roman" panose="02020603050405020304" pitchFamily="18" charset="0"/>
                        </a:rPr>
                        <a:t>Council Meeting: confirm final option, confirm final consultation.</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300"/>
                        </a:spcAft>
                        <a:buFont typeface="Calibri" panose="020F0502020204030204" pitchFamily="34" charset="0"/>
                        <a:buChar char="-"/>
                        <a:tabLst>
                          <a:tab pos="1170305" algn="l"/>
                        </a:tabLst>
                      </a:pPr>
                      <a:r>
                        <a:rPr lang="en-NZ" sz="1200" dirty="0">
                          <a:effectLst/>
                          <a:latin typeface="Calibri" panose="020F0502020204030204" pitchFamily="34" charset="0"/>
                          <a:ea typeface="Times New Roman" panose="02020603050405020304" pitchFamily="18" charset="0"/>
                          <a:cs typeface="Times New Roman" panose="02020603050405020304" pitchFamily="18" charset="0"/>
                        </a:rPr>
                        <a:t>Reason for any amended needed.</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300"/>
                        </a:spcAft>
                        <a:buFont typeface="Calibri" panose="020F0502020204030204" pitchFamily="34" charset="0"/>
                        <a:buChar char="-"/>
                        <a:tabLst>
                          <a:tab pos="1170305" algn="l"/>
                        </a:tabLst>
                      </a:pPr>
                      <a:r>
                        <a:rPr lang="en-NZ" sz="1200" dirty="0">
                          <a:effectLst/>
                          <a:latin typeface="Calibri" panose="020F0502020204030204" pitchFamily="34" charset="0"/>
                          <a:ea typeface="Times New Roman" panose="02020603050405020304" pitchFamily="18" charset="0"/>
                          <a:cs typeface="Times New Roman" panose="02020603050405020304" pitchFamily="18" charset="0"/>
                        </a:rPr>
                        <a:t>Reasons for any rejection of submissions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300"/>
                        </a:spcAft>
                        <a:tabLst>
                          <a:tab pos="1170305" algn="l"/>
                        </a:tabLst>
                      </a:pPr>
                      <a:r>
                        <a:rPr lang="en-NZ" sz="1200" dirty="0">
                          <a:effectLst/>
                          <a:latin typeface="Calibri" panose="020F0502020204030204" pitchFamily="34" charset="0"/>
                          <a:ea typeface="Times New Roman" panose="02020603050405020304" pitchFamily="18" charset="0"/>
                          <a:cs typeface="Times New Roman" panose="02020603050405020304" pitchFamily="18" charset="0"/>
                        </a:rPr>
                        <a:t>Must be recorded in final resolution</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554" marR="66554" marT="0" marB="0">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300"/>
                        </a:spcAft>
                        <a:tabLst>
                          <a:tab pos="1170305" algn="l"/>
                        </a:tabLst>
                      </a:pPr>
                      <a:r>
                        <a:rPr lang="en-NZ" sz="1200">
                          <a:effectLst/>
                          <a:latin typeface="Calibri" panose="020F0502020204030204" pitchFamily="34" charset="0"/>
                          <a:ea typeface="Times New Roman" panose="02020603050405020304" pitchFamily="18" charset="0"/>
                          <a:cs typeface="Times New Roman" panose="02020603050405020304" pitchFamily="18" charset="0"/>
                        </a:rPr>
                        <a:t>Governance</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6554" marR="66554" marT="0" marB="0">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35717634"/>
                  </a:ext>
                </a:extLst>
              </a:tr>
              <a:tr h="233783">
                <a:tc>
                  <a:txBody>
                    <a:bodyPr/>
                    <a:lstStyle/>
                    <a:p>
                      <a:pPr marL="0" marR="0">
                        <a:spcBef>
                          <a:spcPts val="0"/>
                        </a:spcBef>
                        <a:spcAft>
                          <a:spcPts val="300"/>
                        </a:spcAft>
                        <a:tabLst>
                          <a:tab pos="1170305" algn="l"/>
                        </a:tabLst>
                      </a:pPr>
                      <a:r>
                        <a:rPr lang="en-NZ" sz="1200">
                          <a:effectLst/>
                          <a:latin typeface="Calibri" panose="020F0502020204030204" pitchFamily="34" charset="0"/>
                          <a:ea typeface="Times New Roman" panose="02020603050405020304" pitchFamily="18" charset="0"/>
                          <a:cs typeface="Times New Roman" panose="02020603050405020304" pitchFamily="18" charset="0"/>
                        </a:rPr>
                        <a:t>25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6554" marR="66554" marT="0" marB="0">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300"/>
                        </a:spcAft>
                        <a:tabLst>
                          <a:tab pos="1170305" algn="l"/>
                        </a:tabLst>
                      </a:pPr>
                      <a:r>
                        <a:rPr lang="en-NZ" sz="1200" b="0" dirty="0">
                          <a:effectLst/>
                          <a:latin typeface="Calibri" panose="020F0502020204030204" pitchFamily="34" charset="0"/>
                          <a:ea typeface="Times New Roman" panose="02020603050405020304" pitchFamily="18" charset="0"/>
                          <a:cs typeface="Times New Roman" panose="02020603050405020304" pitchFamily="18" charset="0"/>
                        </a:rPr>
                        <a:t>Last date for public notification and Consultation Opens</a:t>
                      </a:r>
                      <a:endParaRPr lang="en-US" sz="12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554" marR="66554" marT="0" marB="0">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300"/>
                        </a:spcAft>
                        <a:tabLst>
                          <a:tab pos="1170305" algn="l"/>
                        </a:tabLst>
                      </a:pPr>
                      <a:r>
                        <a:rPr lang="en-NZ" sz="1200">
                          <a:effectLst/>
                          <a:latin typeface="Calibri" panose="020F0502020204030204" pitchFamily="34" charset="0"/>
                          <a:ea typeface="Times New Roman" panose="02020603050405020304" pitchFamily="18" charset="0"/>
                          <a:cs typeface="Times New Roman" panose="02020603050405020304" pitchFamily="18" charset="0"/>
                        </a:rPr>
                        <a:t>Project Team</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6554" marR="66554" marT="0" marB="0">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74018190"/>
                  </a:ext>
                </a:extLst>
              </a:tr>
              <a:tr h="233783">
                <a:tc gridSpan="3">
                  <a:txBody>
                    <a:bodyPr/>
                    <a:lstStyle/>
                    <a:p>
                      <a:pPr marL="0" marR="0">
                        <a:spcBef>
                          <a:spcPts val="0"/>
                        </a:spcBef>
                        <a:spcAft>
                          <a:spcPts val="300"/>
                        </a:spcAft>
                        <a:tabLst>
                          <a:tab pos="1170305" algn="l"/>
                        </a:tabLst>
                      </a:pPr>
                      <a:r>
                        <a:rPr lang="en-NZ"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October</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554" marR="66554" marT="0" marB="0">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0A66D"/>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16659443"/>
                  </a:ext>
                </a:extLst>
              </a:tr>
              <a:tr h="469449">
                <a:tc>
                  <a:txBody>
                    <a:bodyPr/>
                    <a:lstStyle/>
                    <a:p>
                      <a:pPr marL="0" marR="0">
                        <a:spcBef>
                          <a:spcPts val="0"/>
                        </a:spcBef>
                        <a:spcAft>
                          <a:spcPts val="300"/>
                        </a:spcAft>
                        <a:tabLst>
                          <a:tab pos="1170305" algn="l"/>
                        </a:tabLst>
                      </a:pPr>
                      <a:r>
                        <a:rPr lang="en-NZ" sz="1200">
                          <a:effectLst/>
                          <a:latin typeface="Calibri" panose="020F0502020204030204" pitchFamily="34" charset="0"/>
                          <a:ea typeface="Times New Roman" panose="02020603050405020304" pitchFamily="18" charset="0"/>
                          <a:cs typeface="Times New Roman" panose="02020603050405020304" pitchFamily="18" charset="0"/>
                        </a:rPr>
                        <a:t>2</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6554" marR="66554" marT="0" marB="0">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300"/>
                        </a:spcAft>
                        <a:tabLst>
                          <a:tab pos="1170305" algn="l"/>
                        </a:tabLst>
                      </a:pPr>
                      <a:r>
                        <a:rPr lang="en-NZ" sz="1200" b="0" dirty="0">
                          <a:effectLst/>
                          <a:latin typeface="Calibri" panose="020F0502020204030204" pitchFamily="34" charset="0"/>
                          <a:ea typeface="Times New Roman" panose="02020603050405020304" pitchFamily="18" charset="0"/>
                          <a:cs typeface="Times New Roman" panose="02020603050405020304" pitchFamily="18" charset="0"/>
                        </a:rPr>
                        <a:t>Final Public notice of final option and consultation begins (?14 days after)</a:t>
                      </a:r>
                      <a:endParaRPr lang="en-US" sz="1200" b="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300"/>
                        </a:spcAft>
                        <a:tabLst>
                          <a:tab pos="1170305" algn="l"/>
                        </a:tabLst>
                      </a:pPr>
                      <a:r>
                        <a:rPr lang="en-NZ"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554" marR="66554" marT="0" marB="0">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300"/>
                        </a:spcAft>
                        <a:tabLst>
                          <a:tab pos="1170305" algn="l"/>
                        </a:tabLst>
                      </a:pPr>
                      <a:r>
                        <a:rPr lang="en-NZ" sz="1200">
                          <a:effectLst/>
                          <a:latin typeface="Calibri" panose="020F0502020204030204" pitchFamily="34" charset="0"/>
                          <a:ea typeface="Times New Roman" panose="02020603050405020304" pitchFamily="18" charset="0"/>
                          <a:cs typeface="Times New Roman" panose="02020603050405020304" pitchFamily="18" charset="0"/>
                        </a:rPr>
                        <a:t>Governance</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6554" marR="66554" marT="0" marB="0">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07591113"/>
                  </a:ext>
                </a:extLst>
              </a:tr>
              <a:tr h="233783">
                <a:tc>
                  <a:txBody>
                    <a:bodyPr/>
                    <a:lstStyle/>
                    <a:p>
                      <a:pPr marL="0" marR="0">
                        <a:spcBef>
                          <a:spcPts val="0"/>
                        </a:spcBef>
                        <a:spcAft>
                          <a:spcPts val="300"/>
                        </a:spcAft>
                        <a:tabLst>
                          <a:tab pos="1170305" algn="l"/>
                        </a:tabLst>
                      </a:pPr>
                      <a:r>
                        <a:rPr lang="en-NZ" sz="1200">
                          <a:effectLst/>
                          <a:latin typeface="Calibri" panose="020F0502020204030204" pitchFamily="34" charset="0"/>
                          <a:ea typeface="Times New Roman" panose="02020603050405020304" pitchFamily="18" charset="0"/>
                          <a:cs typeface="Times New Roman" panose="02020603050405020304" pitchFamily="18" charset="0"/>
                        </a:rPr>
                        <a:t>25</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6554" marR="66554" marT="0" marB="0">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300"/>
                        </a:spcAft>
                        <a:tabLst>
                          <a:tab pos="1170305" algn="l"/>
                        </a:tabLst>
                      </a:pPr>
                      <a:r>
                        <a:rPr lang="en-NZ" sz="1200">
                          <a:effectLst/>
                          <a:latin typeface="Calibri" panose="020F0502020204030204" pitchFamily="34" charset="0"/>
                          <a:ea typeface="Times New Roman" panose="02020603050405020304" pitchFamily="18" charset="0"/>
                          <a:cs typeface="Times New Roman" panose="02020603050405020304" pitchFamily="18" charset="0"/>
                        </a:rPr>
                        <a:t>Consultation closes &amp; sent to Commission</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6554" marR="66554" marT="0" marB="0">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300"/>
                        </a:spcAft>
                        <a:tabLst>
                          <a:tab pos="1170305" algn="l"/>
                        </a:tabLst>
                      </a:pPr>
                      <a:r>
                        <a:rPr lang="en-NZ"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6554" marR="66554" marT="0" marB="0">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89547314"/>
                  </a:ext>
                </a:extLst>
              </a:tr>
              <a:tr h="233783">
                <a:tc gridSpan="3">
                  <a:txBody>
                    <a:bodyPr/>
                    <a:lstStyle/>
                    <a:p>
                      <a:pPr marL="0" marR="0">
                        <a:spcBef>
                          <a:spcPts val="0"/>
                        </a:spcBef>
                        <a:spcAft>
                          <a:spcPts val="300"/>
                        </a:spcAft>
                        <a:tabLst>
                          <a:tab pos="1170305" algn="l"/>
                        </a:tabLst>
                      </a:pPr>
                      <a:r>
                        <a:rPr lang="en-NZ"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November</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6554" marR="66554" marT="0" marB="0">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0A66D"/>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08351900"/>
                  </a:ext>
                </a:extLst>
              </a:tr>
              <a:tr h="233783">
                <a:tc>
                  <a:txBody>
                    <a:bodyPr/>
                    <a:lstStyle/>
                    <a:p>
                      <a:pPr marL="0" marR="0">
                        <a:spcBef>
                          <a:spcPts val="0"/>
                        </a:spcBef>
                        <a:spcAft>
                          <a:spcPts val="300"/>
                        </a:spcAft>
                        <a:tabLst>
                          <a:tab pos="1170305" algn="l"/>
                        </a:tabLst>
                      </a:pPr>
                      <a:r>
                        <a:rPr lang="en-NZ" sz="1200" dirty="0">
                          <a:effectLst/>
                          <a:latin typeface="Calibri" panose="020F0502020204030204" pitchFamily="34" charset="0"/>
                          <a:ea typeface="Times New Roman" panose="02020603050405020304" pitchFamily="18" charset="0"/>
                          <a:cs typeface="Times New Roman" panose="02020603050405020304" pitchFamily="18" charset="0"/>
                        </a:rPr>
                        <a:t>3</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554" marR="66554" marT="0" marB="0">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300"/>
                        </a:spcAft>
                        <a:tabLst>
                          <a:tab pos="1170305" algn="l"/>
                        </a:tabLst>
                      </a:pPr>
                      <a:r>
                        <a:rPr lang="en-NZ" sz="1200" dirty="0">
                          <a:effectLst/>
                          <a:latin typeface="Calibri" panose="020F0502020204030204" pitchFamily="34" charset="0"/>
                          <a:ea typeface="Times New Roman" panose="02020603050405020304" pitchFamily="18" charset="0"/>
                          <a:cs typeface="Times New Roman" panose="02020603050405020304" pitchFamily="18" charset="0"/>
                        </a:rPr>
                        <a:t>Legislative date for final Consultation. Check 4 weeks or 8 weeks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554" marR="66554" marT="0" marB="0">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300"/>
                        </a:spcAft>
                        <a:tabLst>
                          <a:tab pos="1170305" algn="l"/>
                        </a:tabLst>
                      </a:pPr>
                      <a:r>
                        <a:rPr lang="en-NZ"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6554" marR="66554" marT="0" marB="0">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33589584"/>
                  </a:ext>
                </a:extLst>
              </a:tr>
              <a:tr h="233783">
                <a:tc gridSpan="3">
                  <a:txBody>
                    <a:bodyPr/>
                    <a:lstStyle/>
                    <a:p>
                      <a:pPr marL="0" marR="0">
                        <a:spcBef>
                          <a:spcPts val="0"/>
                        </a:spcBef>
                        <a:spcAft>
                          <a:spcPts val="300"/>
                        </a:spcAft>
                        <a:tabLst>
                          <a:tab pos="1170305" algn="l"/>
                        </a:tabLst>
                      </a:pPr>
                      <a:r>
                        <a:rPr lang="en-NZ"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December</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554" marR="66554" marT="0" marB="0">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0A66D"/>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2612835"/>
                  </a:ext>
                </a:extLst>
              </a:tr>
              <a:tr h="233783">
                <a:tc>
                  <a:txBody>
                    <a:bodyPr/>
                    <a:lstStyle/>
                    <a:p>
                      <a:pPr marL="0" marR="0">
                        <a:spcBef>
                          <a:spcPts val="0"/>
                        </a:spcBef>
                        <a:spcAft>
                          <a:spcPts val="300"/>
                        </a:spcAft>
                        <a:tabLst>
                          <a:tab pos="1170305" algn="l"/>
                        </a:tabLst>
                      </a:pPr>
                      <a:r>
                        <a:rPr lang="en-NZ" sz="1200">
                          <a:effectLst/>
                          <a:latin typeface="Calibri" panose="020F0502020204030204" pitchFamily="34" charset="0"/>
                          <a:ea typeface="Times New Roman" panose="02020603050405020304" pitchFamily="18" charset="0"/>
                          <a:cs typeface="Times New Roman" panose="02020603050405020304" pitchFamily="18" charset="0"/>
                        </a:rPr>
                        <a:t>3</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6554" marR="66554" marT="0" marB="0">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0A26D"/>
                      </a:solidFill>
                      <a:prstDash val="solid"/>
                      <a:round/>
                      <a:headEnd type="none" w="med" len="med"/>
                      <a:tailEnd type="none" w="med" len="med"/>
                    </a:lnB>
                    <a:noFill/>
                  </a:tcPr>
                </a:tc>
                <a:tc>
                  <a:txBody>
                    <a:bodyPr/>
                    <a:lstStyle/>
                    <a:p>
                      <a:pPr marL="0" marR="0">
                        <a:spcBef>
                          <a:spcPts val="0"/>
                        </a:spcBef>
                        <a:spcAft>
                          <a:spcPts val="300"/>
                        </a:spcAft>
                        <a:tabLst>
                          <a:tab pos="1170305" algn="l"/>
                        </a:tabLst>
                      </a:pPr>
                      <a:r>
                        <a:rPr lang="en-NZ" sz="1200" dirty="0">
                          <a:effectLst/>
                          <a:latin typeface="Calibri" panose="020F0502020204030204" pitchFamily="34" charset="0"/>
                          <a:ea typeface="Times New Roman" panose="02020603050405020304" pitchFamily="18" charset="0"/>
                          <a:cs typeface="Times New Roman" panose="02020603050405020304" pitchFamily="18" charset="0"/>
                        </a:rPr>
                        <a:t>Last date for appeals/objections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554" marR="66554" marT="0" marB="0">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0A26D"/>
                      </a:solidFill>
                      <a:prstDash val="solid"/>
                      <a:round/>
                      <a:headEnd type="none" w="med" len="med"/>
                      <a:tailEnd type="none" w="med" len="med"/>
                    </a:lnB>
                    <a:noFill/>
                  </a:tcPr>
                </a:tc>
                <a:tc>
                  <a:txBody>
                    <a:bodyPr/>
                    <a:lstStyle/>
                    <a:p>
                      <a:pPr marL="0" marR="0">
                        <a:spcBef>
                          <a:spcPts val="0"/>
                        </a:spcBef>
                        <a:spcAft>
                          <a:spcPts val="300"/>
                        </a:spcAft>
                        <a:tabLst>
                          <a:tab pos="1170305" algn="l"/>
                        </a:tabLst>
                      </a:pPr>
                      <a:r>
                        <a:rPr lang="en-NZ" sz="1200">
                          <a:effectLst/>
                          <a:latin typeface="Calibri" panose="020F0502020204030204" pitchFamily="34" charset="0"/>
                          <a:ea typeface="Times New Roman" panose="02020603050405020304" pitchFamily="18" charset="0"/>
                          <a:cs typeface="Times New Roman" panose="02020603050405020304" pitchFamily="18" charset="0"/>
                        </a:rPr>
                        <a:t>Governance</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6554" marR="66554" marT="0" marB="0">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0A26D"/>
                      </a:solidFill>
                      <a:prstDash val="solid"/>
                      <a:round/>
                      <a:headEnd type="none" w="med" len="med"/>
                      <a:tailEnd type="none" w="med" len="med"/>
                    </a:lnB>
                    <a:noFill/>
                  </a:tcPr>
                </a:tc>
                <a:extLst>
                  <a:ext uri="{0D108BD9-81ED-4DB2-BD59-A6C34878D82A}">
                    <a16:rowId xmlns:a16="http://schemas.microsoft.com/office/drawing/2014/main" val="2432090032"/>
                  </a:ext>
                </a:extLst>
              </a:tr>
              <a:tr h="233783">
                <a:tc>
                  <a:txBody>
                    <a:bodyPr/>
                    <a:lstStyle/>
                    <a:p>
                      <a:pPr marL="0" marR="0">
                        <a:spcBef>
                          <a:spcPts val="0"/>
                        </a:spcBef>
                        <a:spcAft>
                          <a:spcPts val="300"/>
                        </a:spcAft>
                        <a:tabLst>
                          <a:tab pos="1170305" algn="l"/>
                        </a:tabLst>
                      </a:pPr>
                      <a:r>
                        <a:rPr lang="en-NZ" sz="1200">
                          <a:effectLst/>
                          <a:latin typeface="Calibri" panose="020F0502020204030204" pitchFamily="34" charset="0"/>
                          <a:ea typeface="Times New Roman" panose="02020603050405020304" pitchFamily="18" charset="0"/>
                          <a:cs typeface="Times New Roman" panose="02020603050405020304" pitchFamily="18" charset="0"/>
                        </a:rPr>
                        <a:t>20</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6554" marR="66554" marT="0" marB="0">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B0A26D"/>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300"/>
                        </a:spcAft>
                        <a:tabLst>
                          <a:tab pos="1170305" algn="l"/>
                        </a:tabLst>
                      </a:pPr>
                      <a:r>
                        <a:rPr lang="en-NZ" sz="1200">
                          <a:effectLst/>
                          <a:latin typeface="Calibri" panose="020F0502020204030204" pitchFamily="34" charset="0"/>
                          <a:ea typeface="Times New Roman" panose="02020603050405020304" pitchFamily="18" charset="0"/>
                          <a:cs typeface="Times New Roman" panose="02020603050405020304" pitchFamily="18" charset="0"/>
                        </a:rPr>
                        <a:t>Last date for forwarding any appeals and objects to the Commission</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6554" marR="66554" marT="0" marB="0">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B0A26D"/>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300"/>
                        </a:spcAft>
                        <a:tabLst>
                          <a:tab pos="1170305" algn="l"/>
                        </a:tabLst>
                      </a:pPr>
                      <a:r>
                        <a:rPr lang="en-NZ" sz="1200">
                          <a:effectLst/>
                          <a:latin typeface="Calibri" panose="020F0502020204030204" pitchFamily="34" charset="0"/>
                          <a:ea typeface="Times New Roman" panose="02020603050405020304" pitchFamily="18" charset="0"/>
                          <a:cs typeface="Times New Roman" panose="02020603050405020304" pitchFamily="18" charset="0"/>
                        </a:rPr>
                        <a:t>Governance</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6554" marR="66554" marT="0" marB="0">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B0A26D"/>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22190593"/>
                  </a:ext>
                </a:extLst>
              </a:tr>
              <a:tr h="233783">
                <a:tc gridSpan="3">
                  <a:txBody>
                    <a:bodyPr/>
                    <a:lstStyle/>
                    <a:p>
                      <a:pPr marL="0" marR="0">
                        <a:spcBef>
                          <a:spcPts val="0"/>
                        </a:spcBef>
                        <a:spcAft>
                          <a:spcPts val="300"/>
                        </a:spcAft>
                        <a:tabLst>
                          <a:tab pos="1170305" algn="l"/>
                        </a:tabLst>
                      </a:pPr>
                      <a:r>
                        <a:rPr lang="en-NZ"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April 2025</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554" marR="66554" marT="0" marB="0">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0A66D"/>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59360616"/>
                  </a:ext>
                </a:extLst>
              </a:tr>
              <a:tr h="233783">
                <a:tc>
                  <a:txBody>
                    <a:bodyPr/>
                    <a:lstStyle/>
                    <a:p>
                      <a:pPr marL="0" marR="0">
                        <a:spcBef>
                          <a:spcPts val="0"/>
                        </a:spcBef>
                        <a:spcAft>
                          <a:spcPts val="300"/>
                        </a:spcAft>
                        <a:tabLst>
                          <a:tab pos="1170305" algn="l"/>
                        </a:tabLst>
                      </a:pPr>
                      <a:r>
                        <a:rPr lang="en-NZ" sz="1200">
                          <a:effectLst/>
                          <a:latin typeface="Calibri" panose="020F0502020204030204" pitchFamily="34" charset="0"/>
                          <a:ea typeface="Times New Roman" panose="02020603050405020304" pitchFamily="18" charset="0"/>
                          <a:cs typeface="Times New Roman" panose="02020603050405020304" pitchFamily="18" charset="0"/>
                        </a:rPr>
                        <a:t>10</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6554" marR="66554" marT="0" marB="0">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300"/>
                        </a:spcAft>
                        <a:tabLst>
                          <a:tab pos="1170305" algn="l"/>
                        </a:tabLst>
                      </a:pPr>
                      <a:r>
                        <a:rPr lang="en-NZ" sz="1200">
                          <a:effectLst/>
                          <a:latin typeface="Calibri" panose="020F0502020204030204" pitchFamily="34" charset="0"/>
                          <a:ea typeface="Times New Roman" panose="02020603050405020304" pitchFamily="18" charset="0"/>
                          <a:cs typeface="Times New Roman" panose="02020603050405020304" pitchFamily="18" charset="0"/>
                        </a:rPr>
                        <a:t>Last date for the Commission to make determinations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6554" marR="66554" marT="0" marB="0">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300"/>
                        </a:spcAft>
                        <a:tabLst>
                          <a:tab pos="1170305" algn="l"/>
                        </a:tabLst>
                      </a:pPr>
                      <a:r>
                        <a:rPr lang="en-NZ"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554" marR="66554" marT="0" marB="0">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51937037"/>
                  </a:ext>
                </a:extLst>
              </a:tr>
              <a:tr h="233783">
                <a:tc gridSpan="3">
                  <a:txBody>
                    <a:bodyPr/>
                    <a:lstStyle/>
                    <a:p>
                      <a:pPr marL="0" marR="0">
                        <a:spcBef>
                          <a:spcPts val="0"/>
                        </a:spcBef>
                        <a:spcAft>
                          <a:spcPts val="300"/>
                        </a:spcAft>
                        <a:tabLst>
                          <a:tab pos="1170305" algn="l"/>
                        </a:tabLst>
                      </a:pPr>
                      <a:r>
                        <a:rPr lang="en-NZ" sz="12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554" marR="66554" marT="0" marB="0">
                    <a:lnL w="12700" cap="flat" cmpd="sng" algn="ctr">
                      <a:solidFill>
                        <a:srgbClr val="B0A26D"/>
                      </a:solidFill>
                      <a:prstDash val="solid"/>
                      <a:round/>
                      <a:headEnd type="none" w="med" len="med"/>
                      <a:tailEnd type="none" w="med" len="med"/>
                    </a:lnL>
                    <a:lnR w="12700" cap="flat" cmpd="sng" algn="ctr">
                      <a:solidFill>
                        <a:srgbClr val="B0A26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0A66D"/>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44727590"/>
                  </a:ext>
                </a:extLst>
              </a:tr>
            </a:tbl>
          </a:graphicData>
        </a:graphic>
      </p:graphicFrame>
    </p:spTree>
    <p:extLst>
      <p:ext uri="{BB962C8B-B14F-4D97-AF65-F5344CB8AC3E}">
        <p14:creationId xmlns:p14="http://schemas.microsoft.com/office/powerpoint/2010/main" val="3110513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txBox="1">
            <a:spLocks/>
          </p:cNvSpPr>
          <p:nvPr/>
        </p:nvSpPr>
        <p:spPr>
          <a:xfrm>
            <a:off x="417399" y="643467"/>
            <a:ext cx="8408193" cy="7448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2800" kern="1200">
                <a:solidFill>
                  <a:schemeClr val="bg1"/>
                </a:solidFill>
                <a:latin typeface="+mj-lt"/>
                <a:ea typeface="+mj-ea"/>
                <a:cs typeface="+mj-cs"/>
              </a:rPr>
              <a:t>Population Data</a:t>
            </a:r>
          </a:p>
        </p:txBody>
      </p:sp>
      <p:sp>
        <p:nvSpPr>
          <p:cNvPr id="4" name="Subtitle 2"/>
          <p:cNvSpPr txBox="1">
            <a:spLocks/>
          </p:cNvSpPr>
          <p:nvPr/>
        </p:nvSpPr>
        <p:spPr>
          <a:xfrm>
            <a:off x="817418" y="2272469"/>
            <a:ext cx="6858000" cy="28814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2700"/>
              </a:lnSpc>
              <a:spcBef>
                <a:spcPts val="0"/>
              </a:spcBef>
            </a:pPr>
            <a:endParaRPr lang="en-US" sz="1300" dirty="0">
              <a:solidFill>
                <a:srgbClr val="154157"/>
              </a:solidFill>
              <a:latin typeface="Avenir Medium" charset="0"/>
              <a:ea typeface="Avenir Medium" charset="0"/>
              <a:cs typeface="Avenir Medium" charset="0"/>
            </a:endParaRPr>
          </a:p>
        </p:txBody>
      </p:sp>
      <p:graphicFrame>
        <p:nvGraphicFramePr>
          <p:cNvPr id="8" name="Table 7">
            <a:extLst>
              <a:ext uri="{FF2B5EF4-FFF2-40B4-BE49-F238E27FC236}">
                <a16:creationId xmlns:a16="http://schemas.microsoft.com/office/drawing/2014/main" id="{359DF38F-D7FF-8ADC-5237-4D884D3237B4}"/>
              </a:ext>
            </a:extLst>
          </p:cNvPr>
          <p:cNvGraphicFramePr>
            <a:graphicFrameLocks noGrp="1"/>
          </p:cNvGraphicFramePr>
          <p:nvPr>
            <p:extLst>
              <p:ext uri="{D42A27DB-BD31-4B8C-83A1-F6EECF244321}">
                <p14:modId xmlns:p14="http://schemas.microsoft.com/office/powerpoint/2010/main" val="3540158663"/>
              </p:ext>
            </p:extLst>
          </p:nvPr>
        </p:nvGraphicFramePr>
        <p:xfrm>
          <a:off x="482600" y="1838773"/>
          <a:ext cx="8178802" cy="1518465"/>
        </p:xfrm>
        <a:graphic>
          <a:graphicData uri="http://schemas.openxmlformats.org/drawingml/2006/table">
            <a:tbl>
              <a:tblPr/>
              <a:tblGrid>
                <a:gridCol w="1536528">
                  <a:extLst>
                    <a:ext uri="{9D8B030D-6E8A-4147-A177-3AD203B41FA5}">
                      <a16:colId xmlns:a16="http://schemas.microsoft.com/office/drawing/2014/main" val="1427949913"/>
                    </a:ext>
                  </a:extLst>
                </a:gridCol>
                <a:gridCol w="3949936">
                  <a:extLst>
                    <a:ext uri="{9D8B030D-6E8A-4147-A177-3AD203B41FA5}">
                      <a16:colId xmlns:a16="http://schemas.microsoft.com/office/drawing/2014/main" val="374918735"/>
                    </a:ext>
                  </a:extLst>
                </a:gridCol>
                <a:gridCol w="1061072">
                  <a:extLst>
                    <a:ext uri="{9D8B030D-6E8A-4147-A177-3AD203B41FA5}">
                      <a16:colId xmlns:a16="http://schemas.microsoft.com/office/drawing/2014/main" val="2692141855"/>
                    </a:ext>
                  </a:extLst>
                </a:gridCol>
                <a:gridCol w="1631266">
                  <a:extLst>
                    <a:ext uri="{9D8B030D-6E8A-4147-A177-3AD203B41FA5}">
                      <a16:colId xmlns:a16="http://schemas.microsoft.com/office/drawing/2014/main" val="2938107480"/>
                    </a:ext>
                  </a:extLst>
                </a:gridCol>
              </a:tblGrid>
              <a:tr h="487001">
                <a:tc>
                  <a:txBody>
                    <a:bodyPr/>
                    <a:lstStyle/>
                    <a:p>
                      <a:pPr marL="338328" marR="0" algn="l" eaLnBrk="0" fontAlgn="t" hangingPunct="0">
                        <a:spcBef>
                          <a:spcPts val="10"/>
                        </a:spcBef>
                        <a:spcAft>
                          <a:spcPts val="0"/>
                        </a:spcAft>
                      </a:pPr>
                      <a:r>
                        <a:rPr lang="en-US" sz="1400" b="1" i="0" u="none" strike="noStrike" spc="-20">
                          <a:solidFill>
                            <a:srgbClr val="000000"/>
                          </a:solidFill>
                          <a:effectLst/>
                          <a:highlight>
                            <a:srgbClr val="E6E6E6"/>
                          </a:highlight>
                          <a:latin typeface="Verdana" panose="020B0604030504040204" pitchFamily="34" charset="0"/>
                          <a:ea typeface="Calibri" panose="020F0502020204030204" pitchFamily="34" charset="0"/>
                          <a:cs typeface="Verdana" panose="020B0604030504040204" pitchFamily="34" charset="0"/>
                        </a:rPr>
                        <a:t>Ward</a:t>
                      </a:r>
                      <a:endParaRPr lang="en-US" sz="2500" b="0" i="0" u="none" strike="noStrike">
                        <a:effectLst/>
                        <a:highlight>
                          <a:srgbClr val="E6E6E6"/>
                        </a:highlight>
                        <a:latin typeface="Arial" panose="020B0604020202020204" pitchFamily="34" charset="0"/>
                      </a:endParaRPr>
                    </a:p>
                  </a:txBody>
                  <a:tcPr marL="13219" marR="13219" marT="132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292608" marR="283464" indent="0" algn="ctr" eaLnBrk="0" fontAlgn="t" hangingPunct="0">
                        <a:spcBef>
                          <a:spcPts val="10"/>
                        </a:spcBef>
                        <a:spcAft>
                          <a:spcPts val="0"/>
                        </a:spcAft>
                      </a:pPr>
                      <a:r>
                        <a:rPr lang="en-US" sz="1400" b="1" i="0" u="none" strike="noStrike" spc="-10" dirty="0">
                          <a:solidFill>
                            <a:srgbClr val="000000"/>
                          </a:solidFill>
                          <a:effectLst/>
                          <a:highlight>
                            <a:srgbClr val="E6E6E6"/>
                          </a:highlight>
                          <a:latin typeface="Verdana" panose="020B0604030504040204" pitchFamily="34" charset="0"/>
                          <a:ea typeface="Calibri" panose="020F0502020204030204" pitchFamily="34" charset="0"/>
                          <a:cs typeface="Verdana" panose="020B0604030504040204" pitchFamily="34" charset="0"/>
                        </a:rPr>
                        <a:t>Estimated Resident Population</a:t>
                      </a:r>
                      <a:endParaRPr lang="en-US" sz="2500" b="0" i="0" u="none" strike="noStrike" dirty="0">
                        <a:effectLst/>
                        <a:highlight>
                          <a:srgbClr val="E6E6E6"/>
                        </a:highlight>
                        <a:latin typeface="Arial" panose="020B0604020202020204" pitchFamily="34" charset="0"/>
                      </a:endParaRPr>
                    </a:p>
                  </a:txBody>
                  <a:tcPr marL="13219" marR="13219" marT="132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algn="ctr" eaLnBrk="0" fontAlgn="t" hangingPunct="0">
                        <a:spcBef>
                          <a:spcPts val="10"/>
                        </a:spcBef>
                        <a:spcAft>
                          <a:spcPts val="0"/>
                        </a:spcAft>
                      </a:pPr>
                      <a:r>
                        <a:rPr lang="en-US" sz="1400" b="1" i="0" u="none" strike="noStrike" spc="-10" dirty="0">
                          <a:solidFill>
                            <a:srgbClr val="000000"/>
                          </a:solidFill>
                          <a:effectLst/>
                          <a:highlight>
                            <a:srgbClr val="E6E6E6"/>
                          </a:highlight>
                          <a:latin typeface="Verdana" panose="020B0604030504040204" pitchFamily="34" charset="0"/>
                          <a:ea typeface="Calibri" panose="020F0502020204030204" pitchFamily="34" charset="0"/>
                          <a:cs typeface="Verdana" panose="020B0604030504040204" pitchFamily="34" charset="0"/>
                        </a:rPr>
                        <a:t>Members</a:t>
                      </a:r>
                      <a:endParaRPr lang="en-US" sz="2500" b="0" i="0" u="none" strike="noStrike" dirty="0">
                        <a:effectLst/>
                        <a:highlight>
                          <a:srgbClr val="E6E6E6"/>
                        </a:highlight>
                        <a:latin typeface="Arial" panose="020B0604020202020204" pitchFamily="34" charset="0"/>
                      </a:endParaRPr>
                    </a:p>
                  </a:txBody>
                  <a:tcPr marL="13219" marR="13219" marT="132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109728" marR="100584" algn="ctr" eaLnBrk="0" fontAlgn="t" hangingPunct="0">
                        <a:spcBef>
                          <a:spcPts val="10"/>
                        </a:spcBef>
                        <a:spcAft>
                          <a:spcPts val="0"/>
                        </a:spcAft>
                      </a:pPr>
                      <a:r>
                        <a:rPr lang="en-US" sz="1400" b="1" i="0" u="none" strike="noStrike" spc="-10">
                          <a:solidFill>
                            <a:srgbClr val="000000"/>
                          </a:solidFill>
                          <a:effectLst/>
                          <a:highlight>
                            <a:srgbClr val="E6E6E6"/>
                          </a:highlight>
                          <a:latin typeface="Verdana" panose="020B0604030504040204" pitchFamily="34" charset="0"/>
                          <a:ea typeface="Calibri" panose="020F0502020204030204" pitchFamily="34" charset="0"/>
                          <a:cs typeface="Verdana" panose="020B0604030504040204" pitchFamily="34" charset="0"/>
                        </a:rPr>
                        <a:t>Population </a:t>
                      </a:r>
                      <a:r>
                        <a:rPr lang="en-US" sz="1400" b="1" i="0" u="none" strike="noStrike" spc="-20">
                          <a:solidFill>
                            <a:srgbClr val="000000"/>
                          </a:solidFill>
                          <a:effectLst/>
                          <a:highlight>
                            <a:srgbClr val="E6E6E6"/>
                          </a:highlight>
                          <a:latin typeface="Verdana" panose="020B0604030504040204" pitchFamily="34" charset="0"/>
                          <a:ea typeface="Calibri" panose="020F0502020204030204" pitchFamily="34" charset="0"/>
                          <a:cs typeface="Verdana" panose="020B0604030504040204" pitchFamily="34" charset="0"/>
                        </a:rPr>
                        <a:t>Per </a:t>
                      </a:r>
                      <a:r>
                        <a:rPr lang="en-US" sz="1400" b="1" i="0" u="none" strike="noStrike" spc="-10">
                          <a:solidFill>
                            <a:srgbClr val="000000"/>
                          </a:solidFill>
                          <a:effectLst/>
                          <a:highlight>
                            <a:srgbClr val="E6E6E6"/>
                          </a:highlight>
                          <a:latin typeface="Verdana" panose="020B0604030504040204" pitchFamily="34" charset="0"/>
                          <a:ea typeface="Calibri" panose="020F0502020204030204" pitchFamily="34" charset="0"/>
                          <a:cs typeface="Verdana" panose="020B0604030504040204" pitchFamily="34" charset="0"/>
                        </a:rPr>
                        <a:t>Member</a:t>
                      </a:r>
                      <a:endParaRPr lang="en-US" sz="2500" b="0" i="0" u="none" strike="noStrike">
                        <a:effectLst/>
                        <a:highlight>
                          <a:srgbClr val="E6E6E6"/>
                        </a:highlight>
                        <a:latin typeface="Arial" panose="020B0604020202020204" pitchFamily="34" charset="0"/>
                      </a:endParaRPr>
                    </a:p>
                  </a:txBody>
                  <a:tcPr marL="13219" marR="13219" marT="132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extLst>
                  <a:ext uri="{0D108BD9-81ED-4DB2-BD59-A6C34878D82A}">
                    <a16:rowId xmlns:a16="http://schemas.microsoft.com/office/drawing/2014/main" val="2261931229"/>
                  </a:ext>
                </a:extLst>
              </a:tr>
              <a:tr h="257866">
                <a:tc>
                  <a:txBody>
                    <a:bodyPr/>
                    <a:lstStyle/>
                    <a:p>
                      <a:pPr marL="64008" marR="0" algn="l" eaLnBrk="0" fontAlgn="t" hangingPunct="0">
                        <a:lnSpc>
                          <a:spcPts val="1080"/>
                        </a:lnSpc>
                        <a:spcBef>
                          <a:spcPts val="315"/>
                        </a:spcBef>
                        <a:spcAft>
                          <a:spcPts val="0"/>
                        </a:spcAft>
                      </a:pPr>
                      <a:r>
                        <a:rPr lang="en-US" sz="1200" b="0" i="0" u="none" strike="noStrike" spc="-10">
                          <a:effectLst/>
                          <a:latin typeface="Verdana" panose="020B0604030504040204" pitchFamily="34" charset="0"/>
                          <a:ea typeface="Calibri" panose="020F0502020204030204" pitchFamily="34" charset="0"/>
                          <a:cs typeface="Verdana" panose="020B0604030504040204" pitchFamily="34" charset="0"/>
                        </a:rPr>
                        <a:t>Featherston</a:t>
                      </a:r>
                      <a:endParaRPr lang="en-US" sz="2500" b="0" i="0" u="none" strike="noStrike">
                        <a:effectLst/>
                        <a:latin typeface="Arial" panose="020B0604020202020204" pitchFamily="34" charset="0"/>
                      </a:endParaRPr>
                    </a:p>
                  </a:txBody>
                  <a:tcPr marL="13219" marR="13219" marT="132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eaLnBrk="0" fontAlgn="t" hangingPunct="0">
                        <a:lnSpc>
                          <a:spcPts val="1080"/>
                        </a:lnSpc>
                        <a:spcBef>
                          <a:spcPts val="315"/>
                        </a:spcBef>
                        <a:spcAft>
                          <a:spcPts val="0"/>
                        </a:spcAft>
                      </a:pPr>
                      <a:r>
                        <a:rPr lang="en-US" sz="1200" b="0" i="0" u="none" strike="noStrike" spc="-20">
                          <a:effectLst/>
                          <a:latin typeface="Verdana" panose="020B0604030504040204" pitchFamily="34" charset="0"/>
                          <a:ea typeface="Calibri" panose="020F0502020204030204" pitchFamily="34" charset="0"/>
                          <a:cs typeface="Verdana" panose="020B0604030504040204" pitchFamily="34" charset="0"/>
                        </a:rPr>
                        <a:t>3,180</a:t>
                      </a:r>
                      <a:endParaRPr lang="en-US" sz="2500" b="0" i="0" u="none" strike="noStrike">
                        <a:effectLst/>
                        <a:latin typeface="Arial" panose="020B0604020202020204" pitchFamily="34" charset="0"/>
                      </a:endParaRPr>
                    </a:p>
                  </a:txBody>
                  <a:tcPr marL="13219" marR="13219" marT="132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eaLnBrk="0" fontAlgn="t" hangingPunct="0">
                        <a:lnSpc>
                          <a:spcPts val="1080"/>
                        </a:lnSpc>
                        <a:spcBef>
                          <a:spcPts val="315"/>
                        </a:spcBef>
                        <a:spcAft>
                          <a:spcPts val="0"/>
                        </a:spcAft>
                      </a:pPr>
                      <a:r>
                        <a:rPr lang="en-US" sz="1200" b="0" i="0" u="none" strike="noStrike" spc="-50">
                          <a:effectLst/>
                          <a:latin typeface="Verdana" panose="020B0604030504040204" pitchFamily="34" charset="0"/>
                          <a:ea typeface="Calibri" panose="020F0502020204030204" pitchFamily="34" charset="0"/>
                          <a:cs typeface="Verdana" panose="020B0604030504040204" pitchFamily="34" charset="0"/>
                        </a:rPr>
                        <a:t>3</a:t>
                      </a:r>
                      <a:endParaRPr lang="en-US" sz="2500" b="0" i="0" u="none" strike="noStrike">
                        <a:effectLst/>
                        <a:latin typeface="Arial" panose="020B0604020202020204" pitchFamily="34" charset="0"/>
                      </a:endParaRPr>
                    </a:p>
                  </a:txBody>
                  <a:tcPr marL="13219" marR="13219" marT="132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09728" marR="100584" algn="ctr" eaLnBrk="0" fontAlgn="t" hangingPunct="0">
                        <a:lnSpc>
                          <a:spcPts val="1080"/>
                        </a:lnSpc>
                        <a:spcBef>
                          <a:spcPts val="315"/>
                        </a:spcBef>
                        <a:spcAft>
                          <a:spcPts val="0"/>
                        </a:spcAft>
                      </a:pPr>
                      <a:r>
                        <a:rPr lang="en-US" sz="1200" b="0" i="0" u="none" strike="noStrike" spc="-20">
                          <a:effectLst/>
                          <a:latin typeface="Verdana" panose="020B0604030504040204" pitchFamily="34" charset="0"/>
                          <a:ea typeface="Calibri" panose="020F0502020204030204" pitchFamily="34" charset="0"/>
                          <a:cs typeface="Verdana" panose="020B0604030504040204" pitchFamily="34" charset="0"/>
                        </a:rPr>
                        <a:t>1,060</a:t>
                      </a:r>
                      <a:endParaRPr lang="en-US" sz="2500" b="0" i="0" u="none" strike="noStrike">
                        <a:effectLst/>
                        <a:latin typeface="Arial" panose="020B0604020202020204" pitchFamily="34" charset="0"/>
                      </a:endParaRPr>
                    </a:p>
                  </a:txBody>
                  <a:tcPr marL="13219" marR="13219" marT="132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0812598"/>
                  </a:ext>
                </a:extLst>
              </a:tr>
              <a:tr h="257866">
                <a:tc>
                  <a:txBody>
                    <a:bodyPr/>
                    <a:lstStyle/>
                    <a:p>
                      <a:pPr marL="64008" marR="0" algn="l" eaLnBrk="0" fontAlgn="t" hangingPunct="0">
                        <a:lnSpc>
                          <a:spcPts val="1090"/>
                        </a:lnSpc>
                        <a:spcBef>
                          <a:spcPts val="305"/>
                        </a:spcBef>
                        <a:spcAft>
                          <a:spcPts val="0"/>
                        </a:spcAft>
                      </a:pPr>
                      <a:r>
                        <a:rPr lang="en-US" sz="1200" b="0" i="0" u="none" strike="noStrike" spc="-10">
                          <a:effectLst/>
                          <a:latin typeface="Verdana" panose="020B0604030504040204" pitchFamily="34" charset="0"/>
                          <a:ea typeface="Calibri" panose="020F0502020204030204" pitchFamily="34" charset="0"/>
                          <a:cs typeface="Verdana" panose="020B0604030504040204" pitchFamily="34" charset="0"/>
                        </a:rPr>
                        <a:t>Greytown</a:t>
                      </a:r>
                      <a:endParaRPr lang="en-US" sz="2500" b="0" i="0" u="none" strike="noStrike">
                        <a:effectLst/>
                        <a:latin typeface="Arial" panose="020B0604020202020204" pitchFamily="34" charset="0"/>
                      </a:endParaRPr>
                    </a:p>
                  </a:txBody>
                  <a:tcPr marL="13219" marR="13219" marT="132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eaLnBrk="0" fontAlgn="t" hangingPunct="0">
                        <a:lnSpc>
                          <a:spcPts val="1090"/>
                        </a:lnSpc>
                        <a:spcBef>
                          <a:spcPts val="305"/>
                        </a:spcBef>
                        <a:spcAft>
                          <a:spcPts val="0"/>
                        </a:spcAft>
                      </a:pPr>
                      <a:r>
                        <a:rPr lang="en-US" sz="1200" b="0" i="0" u="none" strike="noStrike" spc="-20">
                          <a:effectLst/>
                          <a:latin typeface="Verdana" panose="020B0604030504040204" pitchFamily="34" charset="0"/>
                          <a:ea typeface="Calibri" panose="020F0502020204030204" pitchFamily="34" charset="0"/>
                          <a:cs typeface="Verdana" panose="020B0604030504040204" pitchFamily="34" charset="0"/>
                        </a:rPr>
                        <a:t>3,460</a:t>
                      </a:r>
                      <a:endParaRPr lang="en-US" sz="2500" b="0" i="0" u="none" strike="noStrike">
                        <a:effectLst/>
                        <a:latin typeface="Arial" panose="020B0604020202020204" pitchFamily="34" charset="0"/>
                      </a:endParaRPr>
                    </a:p>
                  </a:txBody>
                  <a:tcPr marL="13219" marR="13219" marT="132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eaLnBrk="0" fontAlgn="t" hangingPunct="0">
                        <a:lnSpc>
                          <a:spcPts val="1090"/>
                        </a:lnSpc>
                        <a:spcBef>
                          <a:spcPts val="305"/>
                        </a:spcBef>
                        <a:spcAft>
                          <a:spcPts val="0"/>
                        </a:spcAft>
                      </a:pPr>
                      <a:r>
                        <a:rPr lang="en-US" sz="1200" b="0" i="0" u="none" strike="noStrike" spc="-50">
                          <a:effectLst/>
                          <a:latin typeface="Verdana" panose="020B0604030504040204" pitchFamily="34" charset="0"/>
                          <a:ea typeface="Calibri" panose="020F0502020204030204" pitchFamily="34" charset="0"/>
                          <a:cs typeface="Verdana" panose="020B0604030504040204" pitchFamily="34" charset="0"/>
                        </a:rPr>
                        <a:t>3</a:t>
                      </a:r>
                      <a:endParaRPr lang="en-US" sz="2500" b="0" i="0" u="none" strike="noStrike">
                        <a:effectLst/>
                        <a:latin typeface="Arial" panose="020B0604020202020204" pitchFamily="34" charset="0"/>
                      </a:endParaRPr>
                    </a:p>
                  </a:txBody>
                  <a:tcPr marL="13219" marR="13219" marT="132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09728" marR="100584" algn="ctr" eaLnBrk="0" fontAlgn="t" hangingPunct="0">
                        <a:lnSpc>
                          <a:spcPts val="1090"/>
                        </a:lnSpc>
                        <a:spcBef>
                          <a:spcPts val="305"/>
                        </a:spcBef>
                        <a:spcAft>
                          <a:spcPts val="0"/>
                        </a:spcAft>
                      </a:pPr>
                      <a:r>
                        <a:rPr lang="en-US" sz="1200" b="0" i="0" u="none" strike="noStrike" spc="-10">
                          <a:effectLst/>
                          <a:latin typeface="Verdana" panose="020B0604030504040204" pitchFamily="34" charset="0"/>
                          <a:ea typeface="Calibri" panose="020F0502020204030204" pitchFamily="34" charset="0"/>
                          <a:cs typeface="Verdana" panose="020B0604030504040204" pitchFamily="34" charset="0"/>
                        </a:rPr>
                        <a:t>1,153</a:t>
                      </a:r>
                      <a:endParaRPr lang="en-US" sz="2500" b="0" i="0" u="none" strike="noStrike">
                        <a:effectLst/>
                        <a:latin typeface="Arial" panose="020B0604020202020204" pitchFamily="34" charset="0"/>
                      </a:endParaRPr>
                    </a:p>
                  </a:txBody>
                  <a:tcPr marL="13219" marR="13219" marT="132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49091907"/>
                  </a:ext>
                </a:extLst>
              </a:tr>
              <a:tr h="257866">
                <a:tc>
                  <a:txBody>
                    <a:bodyPr/>
                    <a:lstStyle/>
                    <a:p>
                      <a:pPr marL="64008" marR="0" algn="l" eaLnBrk="0" fontAlgn="t" hangingPunct="0">
                        <a:lnSpc>
                          <a:spcPts val="1080"/>
                        </a:lnSpc>
                        <a:spcBef>
                          <a:spcPts val="305"/>
                        </a:spcBef>
                        <a:spcAft>
                          <a:spcPts val="0"/>
                        </a:spcAft>
                      </a:pPr>
                      <a:r>
                        <a:rPr lang="en-US" sz="1200" b="0" i="0" u="none" strike="noStrike" spc="-10">
                          <a:effectLst/>
                          <a:latin typeface="Verdana" panose="020B0604030504040204" pitchFamily="34" charset="0"/>
                          <a:ea typeface="Calibri" panose="020F0502020204030204" pitchFamily="34" charset="0"/>
                          <a:cs typeface="Verdana" panose="020B0604030504040204" pitchFamily="34" charset="0"/>
                        </a:rPr>
                        <a:t>Martinborough</a:t>
                      </a:r>
                      <a:endParaRPr lang="en-US" sz="2500" b="0" i="0" u="none" strike="noStrike">
                        <a:effectLst/>
                        <a:latin typeface="Arial" panose="020B0604020202020204" pitchFamily="34" charset="0"/>
                      </a:endParaRPr>
                    </a:p>
                  </a:txBody>
                  <a:tcPr marL="13219" marR="13219" marT="132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eaLnBrk="0" fontAlgn="t" hangingPunct="0">
                        <a:lnSpc>
                          <a:spcPts val="1080"/>
                        </a:lnSpc>
                        <a:spcBef>
                          <a:spcPts val="305"/>
                        </a:spcBef>
                        <a:spcAft>
                          <a:spcPts val="0"/>
                        </a:spcAft>
                      </a:pPr>
                      <a:r>
                        <a:rPr lang="en-US" sz="1200" b="0" i="0" u="none" strike="noStrike" spc="-20">
                          <a:effectLst/>
                          <a:latin typeface="Verdana" panose="020B0604030504040204" pitchFamily="34" charset="0"/>
                          <a:ea typeface="Calibri" panose="020F0502020204030204" pitchFamily="34" charset="0"/>
                          <a:cs typeface="Verdana" panose="020B0604030504040204" pitchFamily="34" charset="0"/>
                        </a:rPr>
                        <a:t>3,600</a:t>
                      </a:r>
                      <a:endParaRPr lang="en-US" sz="2500" b="0" i="0" u="none" strike="noStrike">
                        <a:effectLst/>
                        <a:latin typeface="Arial" panose="020B0604020202020204" pitchFamily="34" charset="0"/>
                      </a:endParaRPr>
                    </a:p>
                  </a:txBody>
                  <a:tcPr marL="13219" marR="13219" marT="132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eaLnBrk="0" fontAlgn="t" hangingPunct="0">
                        <a:lnSpc>
                          <a:spcPts val="1080"/>
                        </a:lnSpc>
                        <a:spcBef>
                          <a:spcPts val="305"/>
                        </a:spcBef>
                        <a:spcAft>
                          <a:spcPts val="0"/>
                        </a:spcAft>
                      </a:pPr>
                      <a:r>
                        <a:rPr lang="en-US" sz="1200" b="0" i="0" u="none" strike="noStrike" spc="-50">
                          <a:effectLst/>
                          <a:latin typeface="Verdana" panose="020B0604030504040204" pitchFamily="34" charset="0"/>
                          <a:ea typeface="Calibri" panose="020F0502020204030204" pitchFamily="34" charset="0"/>
                          <a:cs typeface="Verdana" panose="020B0604030504040204" pitchFamily="34" charset="0"/>
                        </a:rPr>
                        <a:t>3</a:t>
                      </a:r>
                      <a:endParaRPr lang="en-US" sz="2500" b="0" i="0" u="none" strike="noStrike">
                        <a:effectLst/>
                        <a:latin typeface="Arial" panose="020B0604020202020204" pitchFamily="34" charset="0"/>
                      </a:endParaRPr>
                    </a:p>
                  </a:txBody>
                  <a:tcPr marL="13219" marR="13219" marT="132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09728" marR="100584" algn="ctr" eaLnBrk="0" fontAlgn="t" hangingPunct="0">
                        <a:lnSpc>
                          <a:spcPts val="1080"/>
                        </a:lnSpc>
                        <a:spcBef>
                          <a:spcPts val="305"/>
                        </a:spcBef>
                        <a:spcAft>
                          <a:spcPts val="0"/>
                        </a:spcAft>
                      </a:pPr>
                      <a:r>
                        <a:rPr lang="en-US" sz="1200" b="0" i="0" u="none" strike="noStrike" spc="-20">
                          <a:effectLst/>
                          <a:latin typeface="Verdana" panose="020B0604030504040204" pitchFamily="34" charset="0"/>
                          <a:ea typeface="Calibri" panose="020F0502020204030204" pitchFamily="34" charset="0"/>
                          <a:cs typeface="Verdana" panose="020B0604030504040204" pitchFamily="34" charset="0"/>
                        </a:rPr>
                        <a:t>1,200</a:t>
                      </a:r>
                      <a:endParaRPr lang="en-US" sz="2500" b="0" i="0" u="none" strike="noStrike">
                        <a:effectLst/>
                        <a:latin typeface="Arial" panose="020B0604020202020204" pitchFamily="34" charset="0"/>
                      </a:endParaRPr>
                    </a:p>
                  </a:txBody>
                  <a:tcPr marL="13219" marR="13219" marT="132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97560830"/>
                  </a:ext>
                </a:extLst>
              </a:tr>
              <a:tr h="257866">
                <a:tc>
                  <a:txBody>
                    <a:bodyPr/>
                    <a:lstStyle/>
                    <a:p>
                      <a:pPr marL="603504" marR="0" algn="l" eaLnBrk="0" fontAlgn="t" hangingPunct="0">
                        <a:lnSpc>
                          <a:spcPts val="1080"/>
                        </a:lnSpc>
                        <a:spcBef>
                          <a:spcPts val="315"/>
                        </a:spcBef>
                        <a:spcAft>
                          <a:spcPts val="0"/>
                        </a:spcAft>
                      </a:pPr>
                      <a:r>
                        <a:rPr lang="en-US" sz="1200" b="1" i="0" u="none" strike="noStrike" spc="-10">
                          <a:effectLst/>
                          <a:latin typeface="Verdana" panose="020B0604030504040204" pitchFamily="34" charset="0"/>
                          <a:ea typeface="Calibri" panose="020F0502020204030204" pitchFamily="34" charset="0"/>
                          <a:cs typeface="Verdana" panose="020B0604030504040204" pitchFamily="34" charset="0"/>
                        </a:rPr>
                        <a:t>Totals</a:t>
                      </a:r>
                      <a:endParaRPr lang="en-US" sz="2500" b="0" i="0" u="none" strike="noStrike">
                        <a:effectLst/>
                        <a:latin typeface="Arial" panose="020B0604020202020204" pitchFamily="34" charset="0"/>
                      </a:endParaRPr>
                    </a:p>
                  </a:txBody>
                  <a:tcPr marL="13219" marR="13219" marT="132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eaLnBrk="0" fontAlgn="t" hangingPunct="0">
                        <a:lnSpc>
                          <a:spcPts val="1080"/>
                        </a:lnSpc>
                        <a:spcBef>
                          <a:spcPts val="315"/>
                        </a:spcBef>
                        <a:spcAft>
                          <a:spcPts val="0"/>
                        </a:spcAft>
                      </a:pPr>
                      <a:r>
                        <a:rPr lang="en-US" sz="1200" b="1" i="0" u="none" strike="noStrike" spc="-10">
                          <a:effectLst/>
                          <a:latin typeface="Verdana" panose="020B0604030504040204" pitchFamily="34" charset="0"/>
                          <a:ea typeface="Calibri" panose="020F0502020204030204" pitchFamily="34" charset="0"/>
                          <a:cs typeface="Verdana" panose="020B0604030504040204" pitchFamily="34" charset="0"/>
                        </a:rPr>
                        <a:t>10,240</a:t>
                      </a:r>
                      <a:endParaRPr lang="en-US" sz="2500" b="0" i="0" u="none" strike="noStrike">
                        <a:effectLst/>
                        <a:latin typeface="Arial" panose="020B0604020202020204" pitchFamily="34" charset="0"/>
                      </a:endParaRPr>
                    </a:p>
                  </a:txBody>
                  <a:tcPr marL="13219" marR="13219" marT="132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eaLnBrk="0" fontAlgn="t" hangingPunct="0">
                        <a:lnSpc>
                          <a:spcPts val="1080"/>
                        </a:lnSpc>
                        <a:spcBef>
                          <a:spcPts val="315"/>
                        </a:spcBef>
                        <a:spcAft>
                          <a:spcPts val="0"/>
                        </a:spcAft>
                      </a:pPr>
                      <a:r>
                        <a:rPr lang="en-US" sz="1200" b="1" i="0" u="none" strike="noStrike" spc="-50">
                          <a:effectLst/>
                          <a:latin typeface="Verdana" panose="020B0604030504040204" pitchFamily="34" charset="0"/>
                          <a:ea typeface="Calibri" panose="020F0502020204030204" pitchFamily="34" charset="0"/>
                          <a:cs typeface="Verdana" panose="020B0604030504040204" pitchFamily="34" charset="0"/>
                        </a:rPr>
                        <a:t>9</a:t>
                      </a:r>
                      <a:endParaRPr lang="en-US" sz="2500" b="0" i="0" u="none" strike="noStrike">
                        <a:effectLst/>
                        <a:latin typeface="Arial" panose="020B0604020202020204" pitchFamily="34" charset="0"/>
                      </a:endParaRPr>
                    </a:p>
                  </a:txBody>
                  <a:tcPr marL="13219" marR="13219" marT="132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eaLnBrk="0" fontAlgn="t" hangingPunct="0">
                        <a:spcBef>
                          <a:spcPts val="0"/>
                        </a:spcBef>
                        <a:spcAft>
                          <a:spcPts val="0"/>
                        </a:spcAft>
                      </a:pPr>
                      <a:r>
                        <a:rPr lang="en-US" sz="12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500" b="0" i="0" u="none" strike="noStrike" dirty="0">
                        <a:effectLst/>
                        <a:latin typeface="Arial" panose="020B0604020202020204" pitchFamily="34" charset="0"/>
                      </a:endParaRPr>
                    </a:p>
                  </a:txBody>
                  <a:tcPr marL="13219" marR="13219" marT="132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67483593"/>
                  </a:ext>
                </a:extLst>
              </a:tr>
            </a:tbl>
          </a:graphicData>
        </a:graphic>
      </p:graphicFrame>
      <p:sp>
        <p:nvSpPr>
          <p:cNvPr id="11" name="TextBox 10">
            <a:extLst>
              <a:ext uri="{FF2B5EF4-FFF2-40B4-BE49-F238E27FC236}">
                <a16:creationId xmlns:a16="http://schemas.microsoft.com/office/drawing/2014/main" id="{146F6825-6795-C93E-0833-E54D1CCB2EEF}"/>
              </a:ext>
            </a:extLst>
          </p:cNvPr>
          <p:cNvSpPr txBox="1"/>
          <p:nvPr/>
        </p:nvSpPr>
        <p:spPr>
          <a:xfrm>
            <a:off x="482600" y="3713180"/>
            <a:ext cx="6410527" cy="646331"/>
          </a:xfrm>
          <a:prstGeom prst="rect">
            <a:avLst/>
          </a:prstGeom>
          <a:noFill/>
        </p:spPr>
        <p:txBody>
          <a:bodyPr wrap="square" rtlCol="0">
            <a:spAutoFit/>
          </a:bodyPr>
          <a:lstStyle/>
          <a:p>
            <a:pPr marL="0" marR="0">
              <a:spcBef>
                <a:spcPts val="0"/>
              </a:spcBef>
              <a:spcAft>
                <a:spcPts val="0"/>
              </a:spcAft>
            </a:pPr>
            <a:r>
              <a:rPr lang="en-US" sz="1800" kern="100" dirty="0">
                <a:effectLst/>
                <a:ea typeface="Calibri" panose="020F0502020204030204" pitchFamily="34" charset="0"/>
                <a:cs typeface="Times New Roman" panose="02020603050405020304" pitchFamily="18" charset="0"/>
              </a:rPr>
              <a:t>At the last Rep Review the following population was given.</a:t>
            </a:r>
          </a:p>
          <a:p>
            <a:pPr marL="0" marR="0">
              <a:spcBef>
                <a:spcPts val="0"/>
              </a:spcBef>
              <a:spcAft>
                <a:spcPts val="0"/>
              </a:spcAft>
            </a:pPr>
            <a:r>
              <a:rPr lang="en-US" sz="1800" kern="100" dirty="0">
                <a:effectLst/>
                <a:ea typeface="Calibri" panose="020F0502020204030204" pitchFamily="34" charset="0"/>
                <a:cs typeface="Times New Roman" panose="02020603050405020304" pitchFamily="18" charset="0"/>
              </a:rPr>
              <a:t>Table 1: Estimated Resident Population at 30 June 2017</a:t>
            </a:r>
          </a:p>
        </p:txBody>
      </p:sp>
    </p:spTree>
    <p:extLst>
      <p:ext uri="{BB962C8B-B14F-4D97-AF65-F5344CB8AC3E}">
        <p14:creationId xmlns:p14="http://schemas.microsoft.com/office/powerpoint/2010/main" val="2137786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AC81179-1FAC-DCEB-5F53-48727992E1C3}"/>
              </a:ext>
            </a:extLst>
          </p:cNvPr>
          <p:cNvPicPr>
            <a:picLocks noChangeAspect="1"/>
          </p:cNvPicPr>
          <p:nvPr/>
        </p:nvPicPr>
        <p:blipFill>
          <a:blip r:embed="rId2"/>
          <a:stretch>
            <a:fillRect/>
          </a:stretch>
        </p:blipFill>
        <p:spPr>
          <a:xfrm>
            <a:off x="309722" y="120293"/>
            <a:ext cx="7600520" cy="5366107"/>
          </a:xfrm>
          <a:prstGeom prst="rect">
            <a:avLst/>
          </a:prstGeom>
        </p:spPr>
      </p:pic>
      <p:sp>
        <p:nvSpPr>
          <p:cNvPr id="4" name="TextBox 3">
            <a:extLst>
              <a:ext uri="{FF2B5EF4-FFF2-40B4-BE49-F238E27FC236}">
                <a16:creationId xmlns:a16="http://schemas.microsoft.com/office/drawing/2014/main" id="{3164FB6F-B633-52D5-7660-BA15F9D32A66}"/>
              </a:ext>
            </a:extLst>
          </p:cNvPr>
          <p:cNvSpPr txBox="1"/>
          <p:nvPr/>
        </p:nvSpPr>
        <p:spPr>
          <a:xfrm>
            <a:off x="187036" y="6091376"/>
            <a:ext cx="6141027" cy="646331"/>
          </a:xfrm>
          <a:prstGeom prst="rect">
            <a:avLst/>
          </a:prstGeom>
          <a:noFill/>
        </p:spPr>
        <p:txBody>
          <a:bodyPr wrap="square" rtlCol="0">
            <a:spAutoFit/>
          </a:bodyPr>
          <a:lstStyle/>
          <a:p>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2018 Census Data has the following information: </a:t>
            </a:r>
            <a:r>
              <a:rPr lang="en-US" dirty="0">
                <a:solidFill>
                  <a:schemeClr val="bg1"/>
                </a:solidFill>
                <a:hlinkClick r:id="rId3">
                  <a:extLst>
                    <a:ext uri="{A12FA001-AC4F-418D-AE19-62706E023703}">
                      <ahyp:hlinkClr xmlns:ahyp="http://schemas.microsoft.com/office/drawing/2018/hyperlinkcolor" val="tx"/>
                    </a:ext>
                  </a:extLst>
                </a:hlinkClick>
              </a:rPr>
              <a:t>Place Summaries | South Wairarapa District | Stats NZ</a:t>
            </a: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dirty="0">
              <a:solidFill>
                <a:schemeClr val="bg1"/>
              </a:solidFill>
            </a:endParaRPr>
          </a:p>
        </p:txBody>
      </p:sp>
    </p:spTree>
    <p:extLst>
      <p:ext uri="{BB962C8B-B14F-4D97-AF65-F5344CB8AC3E}">
        <p14:creationId xmlns:p14="http://schemas.microsoft.com/office/powerpoint/2010/main" val="2947536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239989" y="227229"/>
            <a:ext cx="7474727" cy="512298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00"/>
              </a:lnSpc>
              <a:spcBef>
                <a:spcPts val="0"/>
              </a:spcBef>
              <a:spcAft>
                <a:spcPts val="1800"/>
              </a:spcAft>
              <a:buNone/>
            </a:pPr>
            <a:r>
              <a:rPr lang="en-US" sz="2600" dirty="0">
                <a:solidFill>
                  <a:srgbClr val="154157"/>
                </a:solidFill>
                <a:latin typeface="Avenir Medium" charset="0"/>
                <a:ea typeface="Avenir Medium" charset="0"/>
                <a:cs typeface="Avenir Medium" charset="0"/>
              </a:rPr>
              <a:t>Ward boundaries</a:t>
            </a:r>
          </a:p>
          <a:p>
            <a:pPr marL="0" indent="0">
              <a:lnSpc>
                <a:spcPts val="2700"/>
              </a:lnSpc>
              <a:spcBef>
                <a:spcPts val="0"/>
              </a:spcBef>
              <a:spcAft>
                <a:spcPts val="1800"/>
              </a:spcAft>
              <a:buNone/>
            </a:pPr>
            <a:endParaRPr lang="en-US" sz="2600" dirty="0">
              <a:solidFill>
                <a:srgbClr val="154157"/>
              </a:solidFill>
              <a:latin typeface="Avenir Medium" charset="0"/>
              <a:ea typeface="Avenir Medium" charset="0"/>
              <a:cs typeface="Avenir Medium" charset="0"/>
            </a:endParaRPr>
          </a:p>
          <a:p>
            <a:pPr marL="0" indent="0">
              <a:lnSpc>
                <a:spcPts val="2700"/>
              </a:lnSpc>
              <a:spcBef>
                <a:spcPts val="0"/>
              </a:spcBef>
              <a:spcAft>
                <a:spcPts val="1800"/>
              </a:spcAft>
              <a:buNone/>
            </a:pPr>
            <a:endParaRPr lang="en-US" sz="2600" dirty="0">
              <a:solidFill>
                <a:srgbClr val="154157"/>
              </a:solidFill>
              <a:latin typeface="Avenir Medium" charset="0"/>
              <a:ea typeface="Avenir Medium" charset="0"/>
              <a:cs typeface="Avenir Medium" charset="0"/>
            </a:endParaRPr>
          </a:p>
          <a:p>
            <a:pPr marL="0" marR="0" indent="0">
              <a:spcBef>
                <a:spcPts val="0"/>
              </a:spcBef>
              <a:spcAft>
                <a:spcPts val="0"/>
              </a:spcAft>
              <a:buNone/>
            </a:pPr>
            <a:endParaRPr lang="en-NZ" sz="1500" dirty="0">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1200"/>
              </a:spcBef>
              <a:spcAft>
                <a:spcPts val="1200"/>
              </a:spcAft>
              <a:buNone/>
              <a:tabLst>
                <a:tab pos="457200" algn="l"/>
                <a:tab pos="457200" algn="l"/>
              </a:tabLst>
            </a:pPr>
            <a:endParaRPr lang="en-US" sz="1600" b="1" kern="1600" dirty="0">
              <a:effectLst/>
              <a:latin typeface="Calibri" panose="020F0502020204030204" pitchFamily="34" charset="0"/>
              <a:cs typeface="Arial" panose="020B0604020202020204" pitchFamily="34" charset="0"/>
            </a:endParaRPr>
          </a:p>
          <a:p>
            <a:pPr marL="285750" indent="-285750">
              <a:lnSpc>
                <a:spcPct val="100000"/>
              </a:lnSpc>
              <a:spcBef>
                <a:spcPts val="0"/>
              </a:spcBef>
              <a:spcAft>
                <a:spcPts val="1800"/>
              </a:spcAft>
              <a:buFont typeface="Arial" charset="0"/>
              <a:buChar char="•"/>
            </a:pPr>
            <a:endParaRPr lang="en-US" sz="1400" dirty="0">
              <a:latin typeface="Avenir Book" charset="0"/>
              <a:ea typeface="Avenir Book" charset="0"/>
              <a:cs typeface="Avenir Book" charset="0"/>
            </a:endParaRPr>
          </a:p>
        </p:txBody>
      </p:sp>
      <p:pic>
        <p:nvPicPr>
          <p:cNvPr id="3" name="Picture 2">
            <a:extLst>
              <a:ext uri="{FF2B5EF4-FFF2-40B4-BE49-F238E27FC236}">
                <a16:creationId xmlns:a16="http://schemas.microsoft.com/office/drawing/2014/main" id="{A40FBE5E-1621-E467-6B8A-B6C33935117B}"/>
              </a:ext>
            </a:extLst>
          </p:cNvPr>
          <p:cNvPicPr>
            <a:picLocks noChangeAspect="1"/>
          </p:cNvPicPr>
          <p:nvPr/>
        </p:nvPicPr>
        <p:blipFill>
          <a:blip r:embed="rId3"/>
          <a:stretch>
            <a:fillRect/>
          </a:stretch>
        </p:blipFill>
        <p:spPr>
          <a:xfrm>
            <a:off x="580457" y="846306"/>
            <a:ext cx="5197463" cy="4745352"/>
          </a:xfrm>
          <a:prstGeom prst="rect">
            <a:avLst/>
          </a:prstGeom>
        </p:spPr>
      </p:pic>
      <p:sp>
        <p:nvSpPr>
          <p:cNvPr id="4" name="TextBox 3">
            <a:extLst>
              <a:ext uri="{FF2B5EF4-FFF2-40B4-BE49-F238E27FC236}">
                <a16:creationId xmlns:a16="http://schemas.microsoft.com/office/drawing/2014/main" id="{F5320521-C3C1-1566-979C-ED288CB3BB61}"/>
              </a:ext>
            </a:extLst>
          </p:cNvPr>
          <p:cNvSpPr txBox="1"/>
          <p:nvPr/>
        </p:nvSpPr>
        <p:spPr>
          <a:xfrm>
            <a:off x="6264613" y="1196502"/>
            <a:ext cx="1790571" cy="2308324"/>
          </a:xfrm>
          <a:prstGeom prst="rect">
            <a:avLst/>
          </a:prstGeom>
          <a:noFill/>
        </p:spPr>
        <p:txBody>
          <a:bodyPr wrap="square" rtlCol="0">
            <a:spAutoFit/>
          </a:bodyPr>
          <a:lstStyle/>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Information on the graphical ward boundaries here: -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Geographic Boundary Viewer (arcgis.com)</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4591945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860127" y="483439"/>
            <a:ext cx="7474727" cy="459293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00"/>
              </a:lnSpc>
              <a:spcBef>
                <a:spcPts val="0"/>
              </a:spcBef>
              <a:spcAft>
                <a:spcPts val="1800"/>
              </a:spcAft>
              <a:buNone/>
            </a:pPr>
            <a:r>
              <a:rPr lang="en-US" sz="2600" dirty="0">
                <a:solidFill>
                  <a:srgbClr val="154157"/>
                </a:solidFill>
                <a:latin typeface="Avenir Medium" charset="0"/>
                <a:ea typeface="Avenir Medium" charset="0"/>
                <a:cs typeface="Avenir Medium" charset="0"/>
              </a:rPr>
              <a:t>What is next? </a:t>
            </a:r>
          </a:p>
          <a:p>
            <a:pPr marR="0" lvl="0" algn="just" defTabSz="914400" rtl="0" eaLnBrk="1" fontAlgn="auto" latinLnBrk="0" hangingPunct="1">
              <a:lnSpc>
                <a:spcPct val="107000"/>
              </a:lnSpc>
              <a:spcBef>
                <a:spcPts val="0"/>
              </a:spcBef>
              <a:spcAft>
                <a:spcPts val="600"/>
              </a:spcAft>
              <a:buClrTx/>
              <a:buSzTx/>
              <a:tabLst/>
              <a:defRPr/>
            </a:pPr>
            <a:endParaRPr kumimoji="0" lang="en-NZ" sz="13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pPr>
            <a:r>
              <a:rPr lang="en-US" sz="1600" dirty="0"/>
              <a:t>Guidance on process and timeline</a:t>
            </a:r>
          </a:p>
          <a:p>
            <a:pPr marL="742950" lvl="1" indent="-285750">
              <a:lnSpc>
                <a:spcPct val="150000"/>
              </a:lnSpc>
              <a:buFont typeface="Arial" panose="020B0604020202020204" pitchFamily="34" charset="0"/>
              <a:buChar char="•"/>
            </a:pPr>
            <a:r>
              <a:rPr lang="en-US" sz="1600" dirty="0"/>
              <a:t>Guidance on number and nature of options from Council</a:t>
            </a:r>
          </a:p>
          <a:p>
            <a:pPr marL="742950" lvl="1" indent="-285750">
              <a:buFont typeface="Arial" panose="020B0604020202020204" pitchFamily="34" charset="0"/>
              <a:buChar char="•"/>
            </a:pPr>
            <a:r>
              <a:rPr lang="en-US" sz="1600" dirty="0"/>
              <a:t>Guidance on checkpoints and information required</a:t>
            </a:r>
          </a:p>
          <a:p>
            <a:pPr marL="0" indent="0">
              <a:lnSpc>
                <a:spcPts val="2700"/>
              </a:lnSpc>
              <a:spcBef>
                <a:spcPts val="0"/>
              </a:spcBef>
              <a:spcAft>
                <a:spcPts val="1800"/>
              </a:spcAft>
              <a:buNone/>
            </a:pPr>
            <a:endParaRPr lang="en-US" sz="2600" dirty="0">
              <a:solidFill>
                <a:srgbClr val="154157"/>
              </a:solidFill>
              <a:latin typeface="Avenir Medium" charset="0"/>
              <a:ea typeface="Avenir Medium" charset="0"/>
              <a:cs typeface="Avenir Medium" charset="0"/>
            </a:endParaRPr>
          </a:p>
          <a:p>
            <a:pPr marL="0" indent="0">
              <a:lnSpc>
                <a:spcPts val="2700"/>
              </a:lnSpc>
              <a:spcBef>
                <a:spcPts val="0"/>
              </a:spcBef>
              <a:spcAft>
                <a:spcPts val="1800"/>
              </a:spcAft>
              <a:buNone/>
            </a:pPr>
            <a:endParaRPr lang="en-US" sz="2600" dirty="0">
              <a:solidFill>
                <a:srgbClr val="154157"/>
              </a:solidFill>
              <a:latin typeface="Avenir Medium" charset="0"/>
              <a:ea typeface="Avenir Medium" charset="0"/>
              <a:cs typeface="Avenir Medium" charset="0"/>
            </a:endParaRPr>
          </a:p>
          <a:p>
            <a:pPr marL="0" indent="0">
              <a:lnSpc>
                <a:spcPct val="110000"/>
              </a:lnSpc>
              <a:spcBef>
                <a:spcPts val="0"/>
              </a:spcBef>
              <a:spcAft>
                <a:spcPts val="1800"/>
              </a:spcAft>
              <a:buNone/>
            </a:pPr>
            <a:r>
              <a:rPr lang="en-US" sz="1400" i="1" dirty="0"/>
              <a:t>During representation reviews local authorities need to be mindful of the principles set out in section 14, Local Government Act 2002, including:</a:t>
            </a:r>
            <a:br>
              <a:rPr lang="en-US" sz="1400" i="1" dirty="0"/>
            </a:br>
            <a:r>
              <a:rPr lang="en-US" sz="1400" i="1" dirty="0"/>
              <a:t> • being aware of, and regarding the views of all of its communities </a:t>
            </a:r>
            <a:br>
              <a:rPr lang="en-US" sz="1400" i="1" dirty="0"/>
            </a:br>
            <a:r>
              <a:rPr lang="en-US" sz="1400" i="1" dirty="0"/>
              <a:t>• accounting for the diversity of the community </a:t>
            </a:r>
            <a:br>
              <a:rPr lang="en-US" sz="1400" i="1" dirty="0"/>
            </a:br>
            <a:r>
              <a:rPr lang="en-US" sz="1400" i="1" dirty="0"/>
              <a:t>• providing opportunities for Māori to contribute to decision-making processes.</a:t>
            </a:r>
            <a:endParaRPr lang="en-US" sz="1400" i="1" dirty="0">
              <a:solidFill>
                <a:srgbClr val="154157"/>
              </a:solidFill>
              <a:latin typeface="Avenir Medium" charset="0"/>
              <a:ea typeface="Avenir Medium" charset="0"/>
              <a:cs typeface="Avenir Medium" charset="0"/>
            </a:endParaRPr>
          </a:p>
        </p:txBody>
      </p:sp>
    </p:spTree>
    <p:extLst>
      <p:ext uri="{BB962C8B-B14F-4D97-AF65-F5344CB8AC3E}">
        <p14:creationId xmlns:p14="http://schemas.microsoft.com/office/powerpoint/2010/main" val="3988009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2A458F-BC3B-86AB-651D-B0B7A643DF6F}"/>
              </a:ext>
            </a:extLst>
          </p:cNvPr>
          <p:cNvSpPr txBox="1"/>
          <p:nvPr/>
        </p:nvSpPr>
        <p:spPr>
          <a:xfrm>
            <a:off x="332509" y="935182"/>
            <a:ext cx="7606146" cy="4001095"/>
          </a:xfrm>
          <a:prstGeom prst="rect">
            <a:avLst/>
          </a:prstGeom>
          <a:noFill/>
        </p:spPr>
        <p:txBody>
          <a:bodyPr wrap="square" rtlCol="0">
            <a:spAutoFit/>
          </a:bodyPr>
          <a:lstStyle/>
          <a:p>
            <a:pPr algn="ctr"/>
            <a:r>
              <a:rPr lang="en-US" sz="1600" b="1" dirty="0">
                <a:solidFill>
                  <a:schemeClr val="accent1"/>
                </a:solidFill>
              </a:rPr>
              <a:t>Agenda</a:t>
            </a:r>
          </a:p>
          <a:p>
            <a:endParaRPr lang="en-US" sz="1600" dirty="0"/>
          </a:p>
          <a:p>
            <a:pPr marL="285750" indent="-285750">
              <a:lnSpc>
                <a:spcPct val="150000"/>
              </a:lnSpc>
              <a:buFont typeface="Arial" panose="020B0604020202020204" pitchFamily="34" charset="0"/>
              <a:buChar char="•"/>
            </a:pPr>
            <a:r>
              <a:rPr lang="en-US" sz="1600" dirty="0"/>
              <a:t>Purpose and recommended approach for the Representation Review</a:t>
            </a:r>
          </a:p>
          <a:p>
            <a:pPr marL="285750" indent="-285750">
              <a:lnSpc>
                <a:spcPct val="150000"/>
              </a:lnSpc>
              <a:buFont typeface="Arial" panose="020B0604020202020204" pitchFamily="34" charset="0"/>
              <a:buChar char="•"/>
            </a:pPr>
            <a:r>
              <a:rPr lang="en-US" sz="1600" dirty="0"/>
              <a:t>Timeline</a:t>
            </a:r>
          </a:p>
          <a:p>
            <a:pPr marL="285750" indent="-285750">
              <a:lnSpc>
                <a:spcPct val="150000"/>
              </a:lnSpc>
              <a:buFont typeface="Arial" panose="020B0604020202020204" pitchFamily="34" charset="0"/>
              <a:buChar char="•"/>
            </a:pPr>
            <a:r>
              <a:rPr lang="en-US" sz="1600" dirty="0"/>
              <a:t>Data that we need to consider</a:t>
            </a:r>
          </a:p>
          <a:p>
            <a:pPr marL="285750" indent="-285750">
              <a:lnSpc>
                <a:spcPct val="150000"/>
              </a:lnSpc>
              <a:buFont typeface="Arial" panose="020B0604020202020204" pitchFamily="34" charset="0"/>
              <a:buChar char="•"/>
            </a:pPr>
            <a:r>
              <a:rPr lang="en-US" sz="1600" dirty="0"/>
              <a:t>What’s next</a:t>
            </a:r>
          </a:p>
          <a:p>
            <a:pPr marL="742950" lvl="1" indent="-285750">
              <a:lnSpc>
                <a:spcPct val="150000"/>
              </a:lnSpc>
              <a:buFont typeface="Arial" panose="020B0604020202020204" pitchFamily="34" charset="0"/>
              <a:buChar char="•"/>
            </a:pPr>
            <a:r>
              <a:rPr lang="en-US" sz="1600" dirty="0"/>
              <a:t>Guidance on process and timeline</a:t>
            </a:r>
          </a:p>
          <a:p>
            <a:pPr marL="742950" lvl="1" indent="-285750">
              <a:lnSpc>
                <a:spcPct val="150000"/>
              </a:lnSpc>
              <a:buFont typeface="Arial" panose="020B0604020202020204" pitchFamily="34" charset="0"/>
              <a:buChar char="•"/>
            </a:pPr>
            <a:r>
              <a:rPr lang="en-US" sz="1600" dirty="0"/>
              <a:t>Guidance on number and nature of options from Council</a:t>
            </a:r>
          </a:p>
          <a:p>
            <a:pPr marL="742950" lvl="1" indent="-285750">
              <a:lnSpc>
                <a:spcPct val="150000"/>
              </a:lnSpc>
              <a:buFont typeface="Arial" panose="020B0604020202020204" pitchFamily="34" charset="0"/>
              <a:buChar char="•"/>
            </a:pPr>
            <a:r>
              <a:rPr lang="en-US" sz="1600" dirty="0"/>
              <a:t>Guidance on checkpoints and information required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1179112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ABCE21-F54B-1A98-D613-80DAA1474B80}"/>
              </a:ext>
            </a:extLst>
          </p:cNvPr>
          <p:cNvSpPr txBox="1"/>
          <p:nvPr/>
        </p:nvSpPr>
        <p:spPr>
          <a:xfrm>
            <a:off x="607868" y="280555"/>
            <a:ext cx="7928264" cy="4832092"/>
          </a:xfrm>
          <a:prstGeom prst="rect">
            <a:avLst/>
          </a:prstGeom>
          <a:noFill/>
        </p:spPr>
        <p:txBody>
          <a:bodyPr wrap="square" rtlCol="0">
            <a:spAutoFit/>
          </a:bodyPr>
          <a:lstStyle/>
          <a:p>
            <a:r>
              <a:rPr lang="en-US" b="1" dirty="0"/>
              <a:t>Opinions and Pre-determination from Office of the Auditor-General</a:t>
            </a:r>
          </a:p>
          <a:p>
            <a:endParaRPr lang="en-US" dirty="0"/>
          </a:p>
          <a:p>
            <a:r>
              <a:rPr lang="en-US" sz="1600" dirty="0"/>
              <a:t>Is there anything you have previously done or said that might make people think you are not going to listen fairly to all the relevant information before you make your decision?</a:t>
            </a:r>
          </a:p>
          <a:p>
            <a:endParaRPr lang="en-US" sz="1600" dirty="0"/>
          </a:p>
          <a:p>
            <a:r>
              <a:rPr lang="en-US" sz="1600" dirty="0"/>
              <a:t>It is accepted that people working for public entities will have their own views on many matters, and, in many cases, might already have views on what the “right answer” to an issue is.</a:t>
            </a:r>
          </a:p>
          <a:p>
            <a:endParaRPr lang="en-US" sz="1600" dirty="0"/>
          </a:p>
          <a:p>
            <a:r>
              <a:rPr lang="en-US" sz="1600" dirty="0"/>
              <a:t>You are not required to approach every decision as though you have given it no prior thought or have no existing knowledge or opinion. However, you are required to keep an open mind, and you must be prepared to change or adjust your views if the evidence or arguments warrant it. </a:t>
            </a:r>
          </a:p>
          <a:p>
            <a:endParaRPr lang="en-US" sz="1600" dirty="0"/>
          </a:p>
          <a:p>
            <a:r>
              <a:rPr lang="en-US" sz="1600" dirty="0"/>
              <a:t>That means you need to take care that what you do or say does not make it look like you have already made your decision before you have considered all the relevant information and evidence.</a:t>
            </a:r>
          </a:p>
          <a:p>
            <a:r>
              <a:rPr lang="en-US" dirty="0"/>
              <a:t> </a:t>
            </a:r>
          </a:p>
          <a:p>
            <a:r>
              <a:rPr lang="en-US" sz="1400" dirty="0">
                <a:hlinkClick r:id="rId2"/>
              </a:rPr>
              <a:t>Pre-determination — Office of the Auditor-General New Zealand (oag.parliament.nz)</a:t>
            </a:r>
            <a:endParaRPr lang="en-US" sz="1400" dirty="0"/>
          </a:p>
        </p:txBody>
      </p:sp>
    </p:spTree>
    <p:extLst>
      <p:ext uri="{BB962C8B-B14F-4D97-AF65-F5344CB8AC3E}">
        <p14:creationId xmlns:p14="http://schemas.microsoft.com/office/powerpoint/2010/main" val="29183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AD2EC7-8FB7-99F9-C31C-93D86D13C6C4}"/>
              </a:ext>
            </a:extLst>
          </p:cNvPr>
          <p:cNvSpPr txBox="1"/>
          <p:nvPr/>
        </p:nvSpPr>
        <p:spPr>
          <a:xfrm>
            <a:off x="540327" y="482723"/>
            <a:ext cx="5507182" cy="369332"/>
          </a:xfrm>
          <a:prstGeom prst="rect">
            <a:avLst/>
          </a:prstGeom>
          <a:noFill/>
        </p:spPr>
        <p:txBody>
          <a:bodyPr wrap="square" rtlCol="0">
            <a:spAutoFit/>
          </a:bodyPr>
          <a:lstStyle/>
          <a:p>
            <a:r>
              <a:rPr lang="en-US" b="1" dirty="0"/>
              <a:t>Purpose and Process for the Representation Review</a:t>
            </a:r>
          </a:p>
        </p:txBody>
      </p:sp>
      <p:sp>
        <p:nvSpPr>
          <p:cNvPr id="4" name="TextBox 3">
            <a:extLst>
              <a:ext uri="{FF2B5EF4-FFF2-40B4-BE49-F238E27FC236}">
                <a16:creationId xmlns:a16="http://schemas.microsoft.com/office/drawing/2014/main" id="{0C71D4F6-2818-52D3-70AF-4F53D5911AD8}"/>
              </a:ext>
            </a:extLst>
          </p:cNvPr>
          <p:cNvSpPr txBox="1"/>
          <p:nvPr/>
        </p:nvSpPr>
        <p:spPr>
          <a:xfrm>
            <a:off x="540327" y="1101433"/>
            <a:ext cx="7907482" cy="4999958"/>
          </a:xfrm>
          <a:prstGeom prst="rect">
            <a:avLst/>
          </a:prstGeom>
          <a:noFill/>
        </p:spPr>
        <p:txBody>
          <a:bodyPr wrap="square" rtlCol="0">
            <a:spAutoFit/>
          </a:bodyPr>
          <a:lstStyle/>
          <a:p>
            <a:pPr marL="0" marR="0">
              <a:lnSpc>
                <a:spcPct val="107000"/>
              </a:lnSpc>
              <a:spcBef>
                <a:spcPts val="0"/>
              </a:spcBef>
              <a:spcAft>
                <a:spcPts val="800"/>
              </a:spcAft>
              <a:tabLst>
                <a:tab pos="1984375" algn="l"/>
              </a:tabLst>
            </a:pPr>
            <a:r>
              <a:rPr lang="mi-NZ" sz="1600" dirty="0">
                <a:effectLst/>
                <a:ea typeface="Calibri" panose="020F0502020204030204" pitchFamily="34" charset="0"/>
                <a:cs typeface="Times New Roman" panose="02020603050405020304" pitchFamily="18" charset="0"/>
              </a:rPr>
              <a:t>Local Electoral Act 2001</a:t>
            </a:r>
            <a:r>
              <a:rPr lang="en-US" sz="1600" dirty="0">
                <a:ea typeface="Calibri" panose="020F0502020204030204" pitchFamily="34" charset="0"/>
                <a:cs typeface="Times New Roman" panose="02020603050405020304" pitchFamily="18" charset="0"/>
              </a:rPr>
              <a:t>: </a:t>
            </a:r>
            <a:r>
              <a:rPr lang="en-NZ" sz="1600" i="0" dirty="0">
                <a:solidFill>
                  <a:srgbClr val="000000"/>
                </a:solidFill>
                <a:effectLst/>
              </a:rPr>
              <a:t>Part 1A Representation arrangements for elections of territorial authorities, regional councils, local boards, and community boards</a:t>
            </a:r>
          </a:p>
          <a:p>
            <a:pPr algn="l" fontAlgn="base"/>
            <a:r>
              <a:rPr lang="en-NZ" sz="1600" i="0" dirty="0">
                <a:solidFill>
                  <a:srgbClr val="000000"/>
                </a:solidFill>
                <a:effectLst/>
              </a:rPr>
              <a:t>19AMembership of territorial authorities:</a:t>
            </a:r>
          </a:p>
          <a:p>
            <a:pPr algn="l" fontAlgn="base"/>
            <a:r>
              <a:rPr lang="en-NZ" sz="1600" b="0" i="0" dirty="0">
                <a:solidFill>
                  <a:srgbClr val="000000"/>
                </a:solidFill>
                <a:effectLst/>
              </a:rPr>
              <a:t>Every governing body of a territorial authority is to consist of not fewer than 6 members nor more than 30 members, including the mayor, who are the members of the territorial authority.</a:t>
            </a:r>
          </a:p>
          <a:p>
            <a:pPr algn="l" fontAlgn="base"/>
            <a:endParaRPr lang="en-US" sz="1600" dirty="0">
              <a:hlinkClick r:id="rId2"/>
            </a:endParaRPr>
          </a:p>
          <a:p>
            <a:pPr algn="l" fontAlgn="base"/>
            <a:r>
              <a:rPr lang="en-US" sz="1600" dirty="0">
                <a:hlinkClick r:id="rId2"/>
              </a:rPr>
              <a:t>Local Electoral Act 2001 No 35 (as at 23 December 2023), Public Act Contents – New Zealand Legislation</a:t>
            </a:r>
            <a:endParaRPr lang="en-NZ" sz="1600" b="0" i="0" dirty="0">
              <a:solidFill>
                <a:srgbClr val="000000"/>
              </a:solidFill>
            </a:endParaRPr>
          </a:p>
          <a:p>
            <a:pPr fontAlgn="base"/>
            <a:endParaRPr lang="mi-NZ" sz="1600" dirty="0">
              <a:effectLst/>
              <a:ea typeface="Calibri" panose="020F0502020204030204" pitchFamily="34" charset="0"/>
              <a:cs typeface="Times New Roman" panose="02020603050405020304" pitchFamily="18" charset="0"/>
            </a:endParaRPr>
          </a:p>
          <a:p>
            <a:pPr fontAlgn="base"/>
            <a:r>
              <a:rPr lang="mi-NZ" sz="1600" i="1" dirty="0">
                <a:effectLst/>
                <a:ea typeface="Calibri" panose="020F0502020204030204" pitchFamily="34" charset="0"/>
                <a:cs typeface="Times New Roman" panose="02020603050405020304" pitchFamily="18" charset="0"/>
              </a:rPr>
              <a:t>	Statutory principles of fair and effective representation for all individuals and 	communities of interest of the district and not limited to reflecting majority 	community views on particular aspects of arrangement.</a:t>
            </a:r>
          </a:p>
          <a:p>
            <a:pPr fontAlgn="base"/>
            <a:endParaRPr lang="mi-NZ" sz="1600" i="1" dirty="0">
              <a:ea typeface="Calibri" panose="020F0502020204030204" pitchFamily="34" charset="0"/>
              <a:cs typeface="Times New Roman" panose="02020603050405020304" pitchFamily="18" charset="0"/>
            </a:endParaRPr>
          </a:p>
          <a:p>
            <a:pPr fontAlgn="base"/>
            <a:r>
              <a:rPr lang="en-US" sz="1600" i="1" dirty="0"/>
              <a:t>From: Local Government Commission:</a:t>
            </a:r>
            <a:r>
              <a:rPr lang="en-US" sz="1600" i="1" dirty="0">
                <a:hlinkClick r:id="rId3"/>
              </a:rPr>
              <a:t> Representation Review Guidelines 2023 - September 2023 (lgc.govt.nz)</a:t>
            </a:r>
            <a:endParaRPr lang="en-US" sz="1600" i="1" dirty="0"/>
          </a:p>
          <a:p>
            <a:pPr fontAlgn="base"/>
            <a:endParaRPr lang="en-US" i="1" dirty="0">
              <a:effectLst/>
              <a:ea typeface="Calibri" panose="020F0502020204030204" pitchFamily="34" charset="0"/>
              <a:cs typeface="Times New Roman" panose="02020603050405020304" pitchFamily="18" charset="0"/>
            </a:endParaRPr>
          </a:p>
          <a:p>
            <a:pPr algn="l" fontAlgn="base"/>
            <a:endParaRPr lang="en-US" dirty="0">
              <a:latin typeface="Calibri" panose="020F0502020204030204" pitchFamily="34" charset="0"/>
              <a:ea typeface="Calibri" panose="020F0502020204030204" pitchFamily="34" charset="0"/>
              <a:cs typeface="Times New Roman" panose="02020603050405020304" pitchFamily="18" charset="0"/>
            </a:endParaRPr>
          </a:p>
          <a:p>
            <a:pPr algn="l" fontAlgn="base"/>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7508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9E13456-6BF1-A23D-8272-5D73D7A04108}"/>
              </a:ext>
            </a:extLst>
          </p:cNvPr>
          <p:cNvSpPr txBox="1"/>
          <p:nvPr/>
        </p:nvSpPr>
        <p:spPr>
          <a:xfrm>
            <a:off x="680936" y="612843"/>
            <a:ext cx="7256834" cy="3847207"/>
          </a:xfrm>
          <a:prstGeom prst="rect">
            <a:avLst/>
          </a:prstGeom>
          <a:noFill/>
        </p:spPr>
        <p:txBody>
          <a:bodyPr wrap="square" rtlCol="0">
            <a:spAutoFit/>
          </a:bodyPr>
          <a:lstStyle/>
          <a:p>
            <a:r>
              <a:rPr lang="en-US" b="1" dirty="0"/>
              <a:t>The Representation Reviews are:</a:t>
            </a:r>
          </a:p>
          <a:p>
            <a:endParaRPr lang="en-US" sz="1600" i="1" dirty="0"/>
          </a:p>
          <a:p>
            <a:r>
              <a:rPr lang="en-US" sz="1600" i="1" dirty="0"/>
              <a:t>Reviews of the representation arrangements for a local authority (Local Electoral Act 2001)</a:t>
            </a:r>
            <a:endParaRPr lang="en-US" sz="1600" dirty="0"/>
          </a:p>
          <a:p>
            <a:endParaRPr lang="en-US" sz="1600" dirty="0"/>
          </a:p>
          <a:p>
            <a:endParaRPr lang="en-US" sz="1600" dirty="0"/>
          </a:p>
          <a:p>
            <a:r>
              <a:rPr lang="en-US" sz="1600" dirty="0"/>
              <a:t>The Representation Review determines arrangements for:</a:t>
            </a:r>
          </a:p>
          <a:p>
            <a:pPr marL="285750" indent="-285750">
              <a:buFont typeface="Arial" panose="020B0604020202020204" pitchFamily="34" charset="0"/>
              <a:buChar char="•"/>
            </a:pPr>
            <a:r>
              <a:rPr lang="en-US" sz="1600" dirty="0"/>
              <a:t>The number of electoral areas (if any), and their boundaries, names and number of members.</a:t>
            </a:r>
          </a:p>
          <a:p>
            <a:pPr marL="285750" indent="-285750">
              <a:buFont typeface="Arial" panose="020B0604020202020204" pitchFamily="34" charset="0"/>
              <a:buChar char="•"/>
            </a:pPr>
            <a:r>
              <a:rPr lang="en-US" sz="1600" dirty="0"/>
              <a:t>The basis of elections (at large, wards or a mix of both), and</a:t>
            </a:r>
          </a:p>
          <a:p>
            <a:pPr marL="285750" indent="-285750">
              <a:buFont typeface="Arial" panose="020B0604020202020204" pitchFamily="34" charset="0"/>
              <a:buChar char="•"/>
            </a:pPr>
            <a:r>
              <a:rPr lang="en-US" sz="1600" dirty="0"/>
              <a:t>The establishment (or alteration) of community boards.</a:t>
            </a:r>
          </a:p>
          <a:p>
            <a:pPr marL="285750" indent="-285750">
              <a:buFont typeface="Arial" panose="020B0604020202020204" pitchFamily="34" charset="0"/>
              <a:buChar char="•"/>
            </a:pPr>
            <a:endParaRPr lang="en-US" sz="1600" dirty="0"/>
          </a:p>
          <a:p>
            <a:r>
              <a:rPr lang="en-US" sz="1600" dirty="0"/>
              <a:t>The Representation Review will include two consultations through the Special Consultative Procedure, with final decision sitting with the Commissioner. </a:t>
            </a:r>
          </a:p>
          <a:p>
            <a:endParaRPr lang="en-US" dirty="0"/>
          </a:p>
        </p:txBody>
      </p:sp>
    </p:spTree>
    <p:extLst>
      <p:ext uri="{BB962C8B-B14F-4D97-AF65-F5344CB8AC3E}">
        <p14:creationId xmlns:p14="http://schemas.microsoft.com/office/powerpoint/2010/main" val="2216089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E90741-EE81-E287-CEFC-291D660AB97D}"/>
              </a:ext>
            </a:extLst>
          </p:cNvPr>
          <p:cNvSpPr txBox="1"/>
          <p:nvPr/>
        </p:nvSpPr>
        <p:spPr>
          <a:xfrm>
            <a:off x="342900" y="218209"/>
            <a:ext cx="7439890" cy="4451347"/>
          </a:xfrm>
          <a:prstGeom prst="rect">
            <a:avLst/>
          </a:prstGeom>
          <a:noFill/>
        </p:spPr>
        <p:txBody>
          <a:bodyPr wrap="square" rtlCol="0">
            <a:spAutoFit/>
          </a:bodyPr>
          <a:lstStyle/>
          <a:p>
            <a:pPr marL="0" marR="0">
              <a:lnSpc>
                <a:spcPct val="107000"/>
              </a:lnSpc>
              <a:spcBef>
                <a:spcPts val="0"/>
              </a:spcBef>
              <a:spcAft>
                <a:spcPts val="800"/>
              </a:spcAft>
              <a:tabLst>
                <a:tab pos="1984375" algn="l"/>
              </a:tabLst>
            </a:pPr>
            <a:r>
              <a:rPr lang="mi-NZ" sz="1800" b="1" dirty="0">
                <a:effectLst/>
                <a:latin typeface="Calibri" panose="020F0502020204030204" pitchFamily="34" charset="0"/>
                <a:ea typeface="Calibri" panose="020F0502020204030204" pitchFamily="34" charset="0"/>
                <a:cs typeface="Times New Roman" panose="02020603050405020304" pitchFamily="18" charset="0"/>
              </a:rPr>
              <a:t>Questions we need to ask:</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tabLst>
                <a:tab pos="1984375" algn="l"/>
              </a:tabLst>
            </a:pPr>
            <a:r>
              <a:rPr lang="mi-NZ" sz="1600" dirty="0">
                <a:effectLst/>
                <a:latin typeface="Calibri" panose="020F0502020204030204" pitchFamily="34" charset="0"/>
                <a:ea typeface="Calibri" panose="020F0502020204030204" pitchFamily="34" charset="0"/>
                <a:cs typeface="Times New Roman" panose="02020603050405020304" pitchFamily="18" charset="0"/>
              </a:rPr>
              <a:t>Were there any matters arrising from the previous representation review?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tabLst>
                <a:tab pos="1984375" algn="l"/>
              </a:tabLst>
            </a:pPr>
            <a:r>
              <a:rPr lang="mi-NZ" sz="1600" dirty="0">
                <a:effectLst/>
                <a:latin typeface="Calibri" panose="020F0502020204030204" pitchFamily="34" charset="0"/>
                <a:ea typeface="Calibri" panose="020F0502020204030204" pitchFamily="34" charset="0"/>
                <a:cs typeface="Times New Roman" panose="02020603050405020304" pitchFamily="18" charset="0"/>
              </a:rPr>
              <a:t>Does the present number of Councillors provide effective respresentation for communities of interest?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tabLst>
                <a:tab pos="1984375" algn="l"/>
              </a:tabLst>
            </a:pPr>
            <a:r>
              <a:rPr lang="mi-NZ" sz="1600" dirty="0">
                <a:effectLst/>
                <a:latin typeface="Calibri" panose="020F0502020204030204" pitchFamily="34" charset="0"/>
                <a:ea typeface="Calibri" panose="020F0502020204030204" pitchFamily="34" charset="0"/>
                <a:cs typeface="Times New Roman" panose="02020603050405020304" pitchFamily="18" charset="0"/>
              </a:rPr>
              <a:t>Has there been significant changes in population in some areas which impact fair representation</a:t>
            </a:r>
            <a:r>
              <a:rPr lang="mi-NZ" sz="1600" dirty="0">
                <a:latin typeface="Calibri" panose="020F0502020204030204" pitchFamily="34" charset="0"/>
                <a:ea typeface="Calibri" panose="020F0502020204030204" pitchFamily="34" charset="0"/>
                <a:cs typeface="Times New Roman" panose="02020603050405020304" pitchFamily="18" charset="0"/>
              </a:rPr>
              <a:t>.</a:t>
            </a:r>
            <a:endParaRPr lang="mi-NZ"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tabLst>
                <a:tab pos="1984375" algn="l"/>
              </a:tabLst>
            </a:pPr>
            <a:r>
              <a:rPr lang="mi-NZ" sz="1600" dirty="0">
                <a:effectLst/>
                <a:latin typeface="Calibri" panose="020F0502020204030204" pitchFamily="34" charset="0"/>
                <a:ea typeface="Calibri" panose="020F0502020204030204" pitchFamily="34" charset="0"/>
                <a:cs typeface="Times New Roman" panose="02020603050405020304" pitchFamily="18" charset="0"/>
              </a:rPr>
              <a:t>Is the current ward system appropriate for </a:t>
            </a:r>
            <a:r>
              <a:rPr lang="mi-NZ" sz="1600" dirty="0">
                <a:latin typeface="Calibri" panose="020F0502020204030204" pitchFamily="34" charset="0"/>
                <a:ea typeface="Calibri" panose="020F0502020204030204" pitchFamily="34" charset="0"/>
                <a:cs typeface="Times New Roman" panose="02020603050405020304" pitchFamily="18" charset="0"/>
              </a:rPr>
              <a:t>our</a:t>
            </a:r>
            <a:r>
              <a:rPr lang="mi-NZ" sz="1600" dirty="0">
                <a:effectLst/>
                <a:latin typeface="Calibri" panose="020F0502020204030204" pitchFamily="34" charset="0"/>
                <a:ea typeface="Calibri" panose="020F0502020204030204" pitchFamily="34" charset="0"/>
                <a:cs typeface="Times New Roman" panose="02020603050405020304" pitchFamily="18" charset="0"/>
              </a:rPr>
              <a:t> local authority?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Symbol" panose="05050102010706020507" pitchFamily="18" charset="2"/>
              <a:buChar char=""/>
              <a:tabLst>
                <a:tab pos="1984375" algn="l"/>
              </a:tabLst>
            </a:pPr>
            <a:r>
              <a:rPr lang="mi-NZ" sz="1600" dirty="0">
                <a:effectLst/>
                <a:latin typeface="Calibri" panose="020F0502020204030204" pitchFamily="34" charset="0"/>
                <a:ea typeface="Calibri" panose="020F0502020204030204" pitchFamily="34" charset="0"/>
                <a:cs typeface="Times New Roman" panose="02020603050405020304" pitchFamily="18" charset="0"/>
              </a:rPr>
              <a:t>Are the current Community Boards appropriate? If not, is there a need for the establishment of new boards, or the de-establihsment or merger of current boards?</a:t>
            </a:r>
          </a:p>
          <a:p>
            <a:pPr marR="0" lvl="0">
              <a:lnSpc>
                <a:spcPct val="150000"/>
              </a:lnSpc>
              <a:spcBef>
                <a:spcPts val="0"/>
              </a:spcBef>
              <a:spcAft>
                <a:spcPts val="800"/>
              </a:spcAft>
              <a:tabLst>
                <a:tab pos="1984375" algn="l"/>
              </a:tabLs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400" dirty="0"/>
              <a:t>From: Local Government Commission:</a:t>
            </a:r>
            <a:r>
              <a:rPr lang="en-US" sz="1400" dirty="0">
                <a:hlinkClick r:id="rId2"/>
              </a:rPr>
              <a:t> Representation Review Guidelines 2023 - September 2023 (lgc.govt.nz)</a:t>
            </a:r>
            <a:endParaRPr lang="en-US" sz="1400" dirty="0"/>
          </a:p>
        </p:txBody>
      </p:sp>
    </p:spTree>
    <p:extLst>
      <p:ext uri="{BB962C8B-B14F-4D97-AF65-F5344CB8AC3E}">
        <p14:creationId xmlns:p14="http://schemas.microsoft.com/office/powerpoint/2010/main" val="2947680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0DFDC9-9425-A8E0-4425-910A86EAAF3D}"/>
              </a:ext>
            </a:extLst>
          </p:cNvPr>
          <p:cNvSpPr txBox="1"/>
          <p:nvPr/>
        </p:nvSpPr>
        <p:spPr>
          <a:xfrm>
            <a:off x="592282" y="498764"/>
            <a:ext cx="7762009" cy="6201698"/>
          </a:xfrm>
          <a:prstGeom prst="rect">
            <a:avLst/>
          </a:prstGeom>
          <a:noFill/>
        </p:spPr>
        <p:txBody>
          <a:bodyPr wrap="square" rtlCol="0">
            <a:spAutoFit/>
          </a:bodyPr>
          <a:lstStyle/>
          <a:p>
            <a:r>
              <a:rPr lang="en-US" b="1" dirty="0"/>
              <a:t>Four recommended stages for this work:</a:t>
            </a:r>
          </a:p>
          <a:p>
            <a:r>
              <a:rPr lang="en-US" sz="1400" dirty="0"/>
              <a:t>From: Local Government Commission:</a:t>
            </a:r>
            <a:r>
              <a:rPr lang="en-US" sz="1400" dirty="0">
                <a:hlinkClick r:id="rId2"/>
              </a:rPr>
              <a:t> Representation Review Guidelines 2023 - September 2023 (lgc.govt.nz)</a:t>
            </a:r>
            <a:endParaRPr lang="en-US" sz="1400" dirty="0"/>
          </a:p>
          <a:p>
            <a:endParaRPr lang="en-US" dirty="0"/>
          </a:p>
          <a:p>
            <a:endParaRPr lang="en-US" sz="1600" b="1" dirty="0"/>
          </a:p>
          <a:p>
            <a:r>
              <a:rPr lang="en-US" sz="1600" b="1" dirty="0"/>
              <a:t>Step one </a:t>
            </a:r>
            <a:r>
              <a:rPr lang="en-US" sz="1600" dirty="0"/>
              <a:t>is done: Consider matters related to electoral systems &amp; Māori representation</a:t>
            </a:r>
          </a:p>
          <a:p>
            <a:r>
              <a:rPr lang="en-US" sz="1600" dirty="0"/>
              <a:t>Outcome is:</a:t>
            </a:r>
          </a:p>
          <a:p>
            <a:r>
              <a:rPr lang="en-US" sz="1600" dirty="0"/>
              <a:t>	* </a:t>
            </a:r>
            <a:r>
              <a:rPr lang="en-US" sz="1600" i="1" dirty="0"/>
              <a:t>FPP electoral systems for the 2025 and 2028 elections</a:t>
            </a:r>
          </a:p>
          <a:p>
            <a:r>
              <a:rPr lang="en-US" sz="1600" i="1" dirty="0"/>
              <a:t>	* one Māori ward “at large” for the 2025 and 2028 elections</a:t>
            </a:r>
          </a:p>
          <a:p>
            <a:endParaRPr lang="en-US" sz="1600" i="1" dirty="0"/>
          </a:p>
          <a:p>
            <a:endParaRPr lang="en-US" sz="1600" dirty="0"/>
          </a:p>
          <a:p>
            <a:r>
              <a:rPr lang="en-US" sz="1600" b="1" dirty="0"/>
              <a:t>Step two</a:t>
            </a:r>
            <a:r>
              <a:rPr lang="en-US" sz="1600" dirty="0"/>
              <a:t>: </a:t>
            </a:r>
            <a:r>
              <a:rPr lang="en-US" sz="1600" b="1" dirty="0"/>
              <a:t>Preliminary Consultation</a:t>
            </a:r>
          </a:p>
          <a:p>
            <a:pPr marL="342900" marR="0" lvl="0" indent="-342900">
              <a:spcBef>
                <a:spcPts val="0"/>
              </a:spcBef>
              <a:spcAft>
                <a:spcPts val="300"/>
              </a:spcAft>
              <a:buFont typeface="Calibri" panose="020F0502020204030204" pitchFamily="34" charset="0"/>
              <a:buChar char="-"/>
              <a:tabLst>
                <a:tab pos="1170305" algn="l"/>
              </a:tabLst>
            </a:pPr>
            <a:r>
              <a:rPr lang="en-NZ" sz="1600" dirty="0">
                <a:effectLst/>
                <a:ea typeface="Times New Roman" panose="02020603050405020304" pitchFamily="18" charset="0"/>
                <a:cs typeface="Times New Roman" panose="02020603050405020304" pitchFamily="18" charset="0"/>
              </a:rPr>
              <a:t>Community surveys</a:t>
            </a:r>
            <a:endParaRPr lang="en-US" sz="1600" dirty="0">
              <a:effectLst/>
              <a:ea typeface="Times New Roman" panose="02020603050405020304" pitchFamily="18" charset="0"/>
              <a:cs typeface="Times New Roman" panose="02020603050405020304" pitchFamily="18" charset="0"/>
            </a:endParaRPr>
          </a:p>
          <a:p>
            <a:pPr marL="342900" marR="0" lvl="0" indent="-342900">
              <a:spcBef>
                <a:spcPts val="0"/>
              </a:spcBef>
              <a:spcAft>
                <a:spcPts val="300"/>
              </a:spcAft>
              <a:buFont typeface="Calibri" panose="020F0502020204030204" pitchFamily="34" charset="0"/>
              <a:buChar char="-"/>
              <a:tabLst>
                <a:tab pos="1170305" algn="l"/>
              </a:tabLst>
            </a:pPr>
            <a:r>
              <a:rPr lang="en-NZ" sz="1600" dirty="0">
                <a:effectLst/>
                <a:ea typeface="Times New Roman" panose="02020603050405020304" pitchFamily="18" charset="0"/>
                <a:cs typeface="Times New Roman" panose="02020603050405020304" pitchFamily="18" charset="0"/>
              </a:rPr>
              <a:t>Discussion documents</a:t>
            </a:r>
            <a:endParaRPr lang="en-US" sz="1600" dirty="0">
              <a:effectLst/>
              <a:ea typeface="Times New Roman" panose="02020603050405020304" pitchFamily="18" charset="0"/>
              <a:cs typeface="Times New Roman" panose="02020603050405020304" pitchFamily="18" charset="0"/>
            </a:endParaRPr>
          </a:p>
          <a:p>
            <a:pPr marL="342900" marR="0" lvl="0" indent="-342900">
              <a:spcBef>
                <a:spcPts val="0"/>
              </a:spcBef>
              <a:spcAft>
                <a:spcPts val="300"/>
              </a:spcAft>
              <a:buFont typeface="Calibri" panose="020F0502020204030204" pitchFamily="34" charset="0"/>
              <a:buChar char="-"/>
              <a:tabLst>
                <a:tab pos="1170305" algn="l"/>
              </a:tabLst>
            </a:pPr>
            <a:r>
              <a:rPr lang="en-NZ" sz="1600" dirty="0">
                <a:effectLst/>
                <a:ea typeface="Times New Roman" panose="02020603050405020304" pitchFamily="18" charset="0"/>
                <a:cs typeface="Times New Roman" panose="02020603050405020304" pitchFamily="18" charset="0"/>
              </a:rPr>
              <a:t>Newspaper advertising</a:t>
            </a:r>
            <a:endParaRPr lang="en-US" sz="1600" dirty="0">
              <a:effectLst/>
              <a:ea typeface="Times New Roman" panose="02020603050405020304" pitchFamily="18" charset="0"/>
              <a:cs typeface="Times New Roman" panose="02020603050405020304" pitchFamily="18" charset="0"/>
            </a:endParaRPr>
          </a:p>
          <a:p>
            <a:pPr marL="342900" marR="0" lvl="0" indent="-342900">
              <a:spcBef>
                <a:spcPts val="0"/>
              </a:spcBef>
              <a:spcAft>
                <a:spcPts val="300"/>
              </a:spcAft>
              <a:buFont typeface="Calibri" panose="020F0502020204030204" pitchFamily="34" charset="0"/>
              <a:buChar char="-"/>
              <a:tabLst>
                <a:tab pos="1170305" algn="l"/>
              </a:tabLst>
            </a:pPr>
            <a:r>
              <a:rPr lang="en-NZ" sz="1600" dirty="0">
                <a:effectLst/>
                <a:ea typeface="Times New Roman" panose="02020603050405020304" pitchFamily="18" charset="0"/>
                <a:cs typeface="Times New Roman" panose="02020603050405020304" pitchFamily="18" charset="0"/>
              </a:rPr>
              <a:t>Focus groups</a:t>
            </a:r>
            <a:endParaRPr lang="en-US" sz="1600" dirty="0">
              <a:effectLst/>
              <a:ea typeface="Times New Roman" panose="02020603050405020304" pitchFamily="18" charset="0"/>
              <a:cs typeface="Times New Roman" panose="02020603050405020304" pitchFamily="18" charset="0"/>
            </a:endParaRPr>
          </a:p>
          <a:p>
            <a:pPr marL="342900" marR="0" lvl="0" indent="-342900">
              <a:spcBef>
                <a:spcPts val="0"/>
              </a:spcBef>
              <a:spcAft>
                <a:spcPts val="300"/>
              </a:spcAft>
              <a:buFont typeface="Calibri" panose="020F0502020204030204" pitchFamily="34" charset="0"/>
              <a:buChar char="-"/>
              <a:tabLst>
                <a:tab pos="1170305" algn="l"/>
              </a:tabLst>
            </a:pPr>
            <a:r>
              <a:rPr lang="en-NZ" sz="1600" dirty="0">
                <a:effectLst/>
                <a:ea typeface="Times New Roman" panose="02020603050405020304" pitchFamily="18" charset="0"/>
                <a:cs typeface="Times New Roman" panose="02020603050405020304" pitchFamily="18" charset="0"/>
              </a:rPr>
              <a:t>Public workshops</a:t>
            </a:r>
            <a:endParaRPr lang="en-US" sz="1600" dirty="0">
              <a:ea typeface="Times New Roman" panose="02020603050405020304" pitchFamily="18" charset="0"/>
              <a:cs typeface="Times New Roman" panose="02020603050405020304" pitchFamily="18" charset="0"/>
            </a:endParaRPr>
          </a:p>
          <a:p>
            <a:pPr marL="342900" marR="0" lvl="0" indent="-342900">
              <a:spcBef>
                <a:spcPts val="0"/>
              </a:spcBef>
              <a:spcAft>
                <a:spcPts val="300"/>
              </a:spcAft>
              <a:buFont typeface="Calibri" panose="020F0502020204030204" pitchFamily="34" charset="0"/>
              <a:buChar char="-"/>
              <a:tabLst>
                <a:tab pos="1170305" algn="l"/>
              </a:tabLst>
            </a:pPr>
            <a:r>
              <a:rPr lang="en-NZ" sz="1600" dirty="0">
                <a:effectLst/>
                <a:ea typeface="Calibri" panose="020F0502020204030204" pitchFamily="34" charset="0"/>
                <a:cs typeface="Times New Roman" panose="02020603050405020304" pitchFamily="18" charset="0"/>
              </a:rPr>
              <a:t>Email interested citizens</a:t>
            </a:r>
            <a:endParaRPr lang="en-US" sz="1600" dirty="0"/>
          </a:p>
          <a:p>
            <a:endParaRPr lang="en-US" sz="1600" dirty="0"/>
          </a:p>
          <a:p>
            <a:r>
              <a:rPr lang="en-NZ" sz="1600" b="1" dirty="0">
                <a:effectLst/>
                <a:ea typeface="Calibri" panose="020F0502020204030204" pitchFamily="34" charset="0"/>
                <a:cs typeface="Times New Roman" panose="02020603050405020304" pitchFamily="18" charset="0"/>
              </a:rPr>
              <a:t>Step three: Identify Communities of Interest</a:t>
            </a:r>
            <a:endParaRPr lang="en-US" sz="1600" dirty="0"/>
          </a:p>
          <a:p>
            <a:endParaRPr lang="en-US" dirty="0"/>
          </a:p>
          <a:p>
            <a:endParaRPr lang="en-US" dirty="0"/>
          </a:p>
          <a:p>
            <a:endParaRPr lang="en-US" dirty="0"/>
          </a:p>
        </p:txBody>
      </p:sp>
    </p:spTree>
    <p:extLst>
      <p:ext uri="{BB962C8B-B14F-4D97-AF65-F5344CB8AC3E}">
        <p14:creationId xmlns:p14="http://schemas.microsoft.com/office/powerpoint/2010/main" val="2422171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8A49A7-D2A3-257E-A01F-50C811092CDF}"/>
              </a:ext>
            </a:extLst>
          </p:cNvPr>
          <p:cNvSpPr txBox="1"/>
          <p:nvPr/>
        </p:nvSpPr>
        <p:spPr>
          <a:xfrm>
            <a:off x="446809" y="187037"/>
            <a:ext cx="7450282" cy="4909806"/>
          </a:xfrm>
          <a:prstGeom prst="rect">
            <a:avLst/>
          </a:prstGeom>
          <a:noFill/>
        </p:spPr>
        <p:txBody>
          <a:bodyPr wrap="square" rtlCol="0">
            <a:spAutoFit/>
          </a:bodyPr>
          <a:lstStyle/>
          <a:p>
            <a:pPr marL="0" marR="0">
              <a:spcBef>
                <a:spcPts val="0"/>
              </a:spcBef>
              <a:spcAft>
                <a:spcPts val="300"/>
              </a:spcAft>
              <a:tabLst>
                <a:tab pos="1170305" algn="l"/>
              </a:tabLst>
            </a:pPr>
            <a:endParaRPr lang="en-NZ" sz="16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300"/>
              </a:spcAft>
              <a:tabLst>
                <a:tab pos="1170305" algn="l"/>
              </a:tabLst>
            </a:pPr>
            <a:r>
              <a:rPr lang="en-NZ" sz="1600" b="1" dirty="0">
                <a:effectLst/>
                <a:latin typeface="Calibri" panose="020F0502020204030204" pitchFamily="34" charset="0"/>
                <a:ea typeface="Times New Roman" panose="02020603050405020304" pitchFamily="18" charset="0"/>
                <a:cs typeface="Times New Roman" panose="02020603050405020304" pitchFamily="18" charset="0"/>
              </a:rPr>
              <a:t>Step 4: Determine effective Representation for Communities of Interest</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1984375" algn="l"/>
              </a:tabLst>
            </a:pPr>
            <a:r>
              <a:rPr lang="mi-NZ" sz="1600" dirty="0">
                <a:effectLst/>
                <a:latin typeface="Calibri" panose="020F0502020204030204" pitchFamily="34" charset="0"/>
                <a:ea typeface="Calibri" panose="020F0502020204030204" pitchFamily="34" charset="0"/>
                <a:cs typeface="Times New Roman" panose="02020603050405020304" pitchFamily="18" charset="0"/>
              </a:rPr>
              <a:t>The accessibility, size and configuration of the district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1984375" algn="l"/>
              </a:tabLst>
            </a:pPr>
            <a:r>
              <a:rPr lang="mi-NZ" sz="1600" dirty="0">
                <a:effectLst/>
                <a:latin typeface="Calibri" panose="020F0502020204030204" pitchFamily="34" charset="0"/>
                <a:ea typeface="Calibri" panose="020F0502020204030204" pitchFamily="34" charset="0"/>
                <a:cs typeface="Times New Roman" panose="02020603050405020304" pitchFamily="18" charset="0"/>
              </a:rPr>
              <a:t>The existence of community boards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1984375" algn="l"/>
              </a:tabLst>
            </a:pPr>
            <a:r>
              <a:rPr lang="mi-NZ" sz="1600" dirty="0">
                <a:effectLst/>
                <a:latin typeface="Calibri" panose="020F0502020204030204" pitchFamily="34" charset="0"/>
                <a:ea typeface="Calibri" panose="020F0502020204030204" pitchFamily="34" charset="0"/>
                <a:cs typeface="Times New Roman" panose="02020603050405020304" pitchFamily="18" charset="0"/>
              </a:rPr>
              <a:t>Number of members in each ward, mix of single and multi-member wards?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1984375" algn="l"/>
              </a:tabLst>
            </a:pPr>
            <a:r>
              <a:rPr lang="mi-NZ" sz="1600" dirty="0">
                <a:effectLst/>
                <a:latin typeface="Calibri" panose="020F0502020204030204" pitchFamily="34" charset="0"/>
                <a:ea typeface="Calibri" panose="020F0502020204030204" pitchFamily="34" charset="0"/>
                <a:cs typeface="Times New Roman" panose="02020603050405020304" pitchFamily="18" charset="0"/>
              </a:rPr>
              <a:t>The wider statutory role of lcoal authories encompassing overall community well-being, sustainability and the interest of future generations.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1984375" algn="l"/>
              </a:tabLst>
            </a:pPr>
            <a:r>
              <a:rPr lang="mi-NZ" sz="1600" dirty="0">
                <a:effectLst/>
                <a:latin typeface="Calibri" panose="020F0502020204030204" pitchFamily="34" charset="0"/>
                <a:ea typeface="Calibri" panose="020F0502020204030204" pitchFamily="34" charset="0"/>
                <a:cs typeface="Times New Roman" panose="02020603050405020304" pitchFamily="18" charset="0"/>
              </a:rPr>
              <a:t>The diversity of the population and the geographical locations of particular communities of interest.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tabLst>
                <a:tab pos="1984375" algn="l"/>
              </a:tabLst>
            </a:pPr>
            <a:r>
              <a:rPr lang="mi-NZ" sz="1600" dirty="0">
                <a:effectLst/>
                <a:latin typeface="Calibri" panose="020F0502020204030204" pitchFamily="34" charset="0"/>
                <a:ea typeface="Calibri" panose="020F0502020204030204" pitchFamily="34" charset="0"/>
                <a:cs typeface="Times New Roman" panose="02020603050405020304" pitchFamily="18" charset="0"/>
              </a:rPr>
              <a:t>Number, boundaries and names of each ward.</a:t>
            </a:r>
          </a:p>
          <a:p>
            <a:pPr marR="0" lvl="0">
              <a:lnSpc>
                <a:spcPct val="107000"/>
              </a:lnSpc>
              <a:spcBef>
                <a:spcPts val="0"/>
              </a:spcBef>
              <a:spcAft>
                <a:spcPts val="800"/>
              </a:spcAft>
              <a:tabLst>
                <a:tab pos="1984375" algn="l"/>
              </a:tabLs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1984375" algn="l"/>
              </a:tabLst>
            </a:pPr>
            <a:r>
              <a:rPr lang="mi-NZ" sz="1600" b="1" dirty="0">
                <a:effectLst/>
                <a:latin typeface="Calibri" panose="020F0502020204030204" pitchFamily="34" charset="0"/>
                <a:ea typeface="Calibri" panose="020F0502020204030204" pitchFamily="34" charset="0"/>
                <a:cs typeface="Times New Roman" panose="02020603050405020304" pitchFamily="18" charset="0"/>
              </a:rPr>
              <a:t>Step 5: </a:t>
            </a:r>
            <a:r>
              <a:rPr lang="en-NZ" sz="1600" b="1" dirty="0">
                <a:effectLst/>
                <a:latin typeface="Calibri" panose="020F0502020204030204" pitchFamily="34" charset="0"/>
                <a:ea typeface="Calibri" panose="020F0502020204030204" pitchFamily="34" charset="0"/>
                <a:cs typeface="Times New Roman" panose="02020603050405020304" pitchFamily="18" charset="0"/>
              </a:rPr>
              <a:t>Consider fairness of presentation for electors of constituencies and wards</a:t>
            </a:r>
            <a:r>
              <a:rPr lang="en-NZ" sz="1600" dirty="0">
                <a:effectLst/>
                <a:latin typeface="Calibri" panose="020F0502020204030204" pitchFamily="34"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1984375" algn="l"/>
              </a:tabLst>
            </a:pPr>
            <a:r>
              <a:rPr lang="mi-NZ" sz="1600" dirty="0">
                <a:effectLst/>
                <a:latin typeface="Calibri" panose="020F0502020204030204" pitchFamily="34" charset="0"/>
                <a:ea typeface="Calibri" panose="020F0502020204030204" pitchFamily="34" charset="0"/>
                <a:cs typeface="Times New Roman" panose="02020603050405020304" pitchFamily="18" charset="0"/>
              </a:rPr>
              <a:t>Identify portion of population per member for each proposed ward/constituency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1984375" algn="l"/>
              </a:tabLst>
            </a:pPr>
            <a:r>
              <a:rPr lang="mi-NZ" sz="1600" dirty="0">
                <a:effectLst/>
                <a:latin typeface="Calibri" panose="020F0502020204030204" pitchFamily="34" charset="0"/>
                <a:ea typeface="Calibri" panose="020F0502020204030204" pitchFamily="34" charset="0"/>
                <a:cs typeface="Times New Roman" panose="02020603050405020304" pitchFamily="18" charset="0"/>
              </a:rPr>
              <a:t>Compare the ward/constituency ratios calculated with the average population per member for the local authority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tabLst>
                <a:tab pos="1984375" algn="l"/>
              </a:tabLst>
            </a:pPr>
            <a:r>
              <a:rPr lang="mi-NZ" sz="1600" dirty="0">
                <a:effectLst/>
                <a:latin typeface="Calibri" panose="020F0502020204030204" pitchFamily="34" charset="0"/>
                <a:ea typeface="Calibri" panose="020F0502020204030204" pitchFamily="34" charset="0"/>
                <a:cs typeface="Times New Roman" panose="02020603050405020304" pitchFamily="18" charset="0"/>
              </a:rPr>
              <a:t>Do ward/constituency ratios fall within +/- 10% of the average population per member?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3897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B5BC26-B24E-613A-A2C8-831B77BC4D29}"/>
              </a:ext>
            </a:extLst>
          </p:cNvPr>
          <p:cNvSpPr txBox="1"/>
          <p:nvPr/>
        </p:nvSpPr>
        <p:spPr>
          <a:xfrm>
            <a:off x="457200" y="486383"/>
            <a:ext cx="8122596" cy="4585871"/>
          </a:xfrm>
          <a:prstGeom prst="rect">
            <a:avLst/>
          </a:prstGeom>
          <a:noFill/>
        </p:spPr>
        <p:txBody>
          <a:bodyPr wrap="square" rtlCol="0">
            <a:spAutoFit/>
          </a:bodyPr>
          <a:lstStyle/>
          <a:p>
            <a:pPr algn="ctr"/>
            <a:r>
              <a:rPr lang="en-US" sz="2000" dirty="0">
                <a:solidFill>
                  <a:schemeClr val="accent1"/>
                </a:solidFill>
              </a:rPr>
              <a:t>Nameless District Council</a:t>
            </a:r>
          </a:p>
          <a:p>
            <a:endParaRPr lang="en-US" sz="1600" b="1" dirty="0"/>
          </a:p>
          <a:p>
            <a:r>
              <a:rPr lang="en-US" sz="1600" b="1" dirty="0"/>
              <a:t>Initial proposal for representation arrangements for the  2025 local elections</a:t>
            </a:r>
          </a:p>
          <a:p>
            <a:endParaRPr lang="en-US" sz="1600" dirty="0"/>
          </a:p>
          <a:p>
            <a:r>
              <a:rPr lang="en-US" sz="1600" dirty="0"/>
              <a:t>On 26 April 2024 the Nameless District Council reviewed its representation </a:t>
            </a:r>
          </a:p>
          <a:p>
            <a:r>
              <a:rPr lang="en-US" sz="1600" dirty="0"/>
              <a:t>arrangements, and resolved that the following proposal apply for the Council and its </a:t>
            </a:r>
          </a:p>
          <a:p>
            <a:r>
              <a:rPr lang="en-US" sz="1600" dirty="0"/>
              <a:t>community boards for the elections to be held on 11 October 2025: </a:t>
            </a:r>
          </a:p>
          <a:p>
            <a:endParaRPr lang="en-US" sz="1600" dirty="0"/>
          </a:p>
          <a:p>
            <a:r>
              <a:rPr lang="en-US" sz="1600" b="1" dirty="0"/>
              <a:t>Council Representation</a:t>
            </a:r>
          </a:p>
          <a:p>
            <a:r>
              <a:rPr lang="en-US" sz="1600" dirty="0"/>
              <a:t>It is proposed that the Council comprise 6 members elected from two wards, and the mayor. The two wards reflect the following identified communities of interest:</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p:txBody>
      </p:sp>
      <p:graphicFrame>
        <p:nvGraphicFramePr>
          <p:cNvPr id="3" name="Table 2">
            <a:extLst>
              <a:ext uri="{FF2B5EF4-FFF2-40B4-BE49-F238E27FC236}">
                <a16:creationId xmlns:a16="http://schemas.microsoft.com/office/drawing/2014/main" id="{C86CEA28-E133-8DA0-AFBA-3A74EB01E98E}"/>
              </a:ext>
            </a:extLst>
          </p:cNvPr>
          <p:cNvGraphicFramePr>
            <a:graphicFrameLocks noGrp="1"/>
          </p:cNvGraphicFramePr>
          <p:nvPr>
            <p:extLst>
              <p:ext uri="{D42A27DB-BD31-4B8C-83A1-F6EECF244321}">
                <p14:modId xmlns:p14="http://schemas.microsoft.com/office/powerpoint/2010/main" val="2786931565"/>
              </p:ext>
            </p:extLst>
          </p:nvPr>
        </p:nvGraphicFramePr>
        <p:xfrm>
          <a:off x="457200" y="3442997"/>
          <a:ext cx="7889132" cy="1112520"/>
        </p:xfrm>
        <a:graphic>
          <a:graphicData uri="http://schemas.openxmlformats.org/drawingml/2006/table">
            <a:tbl>
              <a:tblPr firstRow="1" bandRow="1">
                <a:tableStyleId>{5C22544A-7EE6-4342-B048-85BDC9FD1C3A}</a:tableStyleId>
              </a:tblPr>
              <a:tblGrid>
                <a:gridCol w="3944566">
                  <a:extLst>
                    <a:ext uri="{9D8B030D-6E8A-4147-A177-3AD203B41FA5}">
                      <a16:colId xmlns:a16="http://schemas.microsoft.com/office/drawing/2014/main" val="1001168740"/>
                    </a:ext>
                  </a:extLst>
                </a:gridCol>
                <a:gridCol w="3944566">
                  <a:extLst>
                    <a:ext uri="{9D8B030D-6E8A-4147-A177-3AD203B41FA5}">
                      <a16:colId xmlns:a16="http://schemas.microsoft.com/office/drawing/2014/main" val="3792890296"/>
                    </a:ext>
                  </a:extLst>
                </a:gridCol>
              </a:tblGrid>
              <a:tr h="370840">
                <a:tc>
                  <a:txBody>
                    <a:bodyPr/>
                    <a:lstStyle/>
                    <a:p>
                      <a:r>
                        <a:rPr lang="en-US" sz="1600" dirty="0"/>
                        <a:t>Ward</a:t>
                      </a:r>
                    </a:p>
                  </a:txBody>
                  <a:tcPr/>
                </a:tc>
                <a:tc>
                  <a:txBody>
                    <a:bodyPr/>
                    <a:lstStyle/>
                    <a:p>
                      <a:r>
                        <a:rPr lang="en-US" sz="1600" dirty="0"/>
                        <a:t>Communities of interest</a:t>
                      </a:r>
                    </a:p>
                  </a:txBody>
                  <a:tcPr/>
                </a:tc>
                <a:extLst>
                  <a:ext uri="{0D108BD9-81ED-4DB2-BD59-A6C34878D82A}">
                    <a16:rowId xmlns:a16="http://schemas.microsoft.com/office/drawing/2014/main" val="404374250"/>
                  </a:ext>
                </a:extLst>
              </a:tr>
              <a:tr h="370840">
                <a:tc>
                  <a:txBody>
                    <a:bodyPr/>
                    <a:lstStyle/>
                    <a:p>
                      <a:r>
                        <a:rPr lang="en-US" sz="1600" dirty="0"/>
                        <a:t>Brown ward</a:t>
                      </a:r>
                    </a:p>
                  </a:txBody>
                  <a:tcPr/>
                </a:tc>
                <a:tc>
                  <a:txBody>
                    <a:bodyPr/>
                    <a:lstStyle/>
                    <a:p>
                      <a:r>
                        <a:rPr lang="en-US" sz="1600" dirty="0"/>
                        <a:t>Brief geographical description of Brown ward</a:t>
                      </a:r>
                    </a:p>
                  </a:txBody>
                  <a:tcPr/>
                </a:tc>
                <a:extLst>
                  <a:ext uri="{0D108BD9-81ED-4DB2-BD59-A6C34878D82A}">
                    <a16:rowId xmlns:a16="http://schemas.microsoft.com/office/drawing/2014/main" val="2072868451"/>
                  </a:ext>
                </a:extLst>
              </a:tr>
              <a:tr h="370840">
                <a:tc>
                  <a:txBody>
                    <a:bodyPr/>
                    <a:lstStyle/>
                    <a:p>
                      <a:r>
                        <a:rPr lang="en-US" sz="1600" dirty="0"/>
                        <a:t>Green ward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Brief geographical description of Green ward</a:t>
                      </a:r>
                    </a:p>
                  </a:txBody>
                  <a:tcPr/>
                </a:tc>
                <a:extLst>
                  <a:ext uri="{0D108BD9-81ED-4DB2-BD59-A6C34878D82A}">
                    <a16:rowId xmlns:a16="http://schemas.microsoft.com/office/drawing/2014/main" val="880585218"/>
                  </a:ext>
                </a:extLst>
              </a:tr>
            </a:tbl>
          </a:graphicData>
        </a:graphic>
      </p:graphicFrame>
    </p:spTree>
    <p:extLst>
      <p:ext uri="{BB962C8B-B14F-4D97-AF65-F5344CB8AC3E}">
        <p14:creationId xmlns:p14="http://schemas.microsoft.com/office/powerpoint/2010/main" val="124122307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622</TotalTime>
  <Words>1501</Words>
  <Application>Microsoft Office PowerPoint</Application>
  <PresentationFormat>On-screen Show (4:3)</PresentationFormat>
  <Paragraphs>290</Paragraphs>
  <Slides>17</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Arial</vt:lpstr>
      <vt:lpstr>Avenir Black</vt:lpstr>
      <vt:lpstr>Avenir Book</vt:lpstr>
      <vt:lpstr>Avenir Medium</vt:lpstr>
      <vt:lpstr>Calibri</vt:lpstr>
      <vt:lpstr>Calibri Light</vt:lpstr>
      <vt:lpstr>Symbol</vt:lpstr>
      <vt:lpstr>Times New Roman</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Dave Murray</dc:creator>
  <cp:lastModifiedBy>Nicki Ansell- Lead Advisor - community Governance</cp:lastModifiedBy>
  <cp:revision>61</cp:revision>
  <cp:lastPrinted>2024-02-27T19:54:54Z</cp:lastPrinted>
  <dcterms:created xsi:type="dcterms:W3CDTF">2019-03-11T23:30:30Z</dcterms:created>
  <dcterms:modified xsi:type="dcterms:W3CDTF">2024-02-27T20:43:18Z</dcterms:modified>
</cp:coreProperties>
</file>