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B_691E5F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5B_F6C4AAD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327" r:id="rId5"/>
    <p:sldId id="315" r:id="rId6"/>
    <p:sldId id="356" r:id="rId7"/>
    <p:sldId id="351" r:id="rId8"/>
    <p:sldId id="316" r:id="rId9"/>
    <p:sldId id="317" r:id="rId10"/>
    <p:sldId id="357" r:id="rId11"/>
    <p:sldId id="340" r:id="rId12"/>
    <p:sldId id="348" r:id="rId13"/>
    <p:sldId id="358" r:id="rId14"/>
    <p:sldId id="359" r:id="rId15"/>
    <p:sldId id="360" r:id="rId16"/>
    <p:sldId id="361" r:id="rId17"/>
    <p:sldId id="362" r:id="rId18"/>
    <p:sldId id="363" r:id="rId19"/>
    <p:sldId id="344" r:id="rId20"/>
    <p:sldId id="347" r:id="rId21"/>
    <p:sldId id="345" r:id="rId22"/>
    <p:sldId id="36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09E333-2DBA-D3A2-D8C9-316485E8D9C8}" name="Robert Mackie" initials="RM" userId="S::Robert.Mackie@wellingtonwater.co.nz::cd28cb23-e364-4707-92ad-ad648c4f1ea9" providerId="AD"/>
  <p188:author id="{C3E1CB7C-6687-1CE2-E26C-7E79026FB257}" name="stephanie.watkins@wellingtonwater.co.nz" initials="s" userId="stephanie.watkins@wellingtonwater.co.nz" providerId="None"/>
  <p188:author id="{B7F903AF-ABF2-F863-3FE1-416FCA2ABD5F}" name="Vanessa MacFarlane" initials="VM" userId="S::Vanessa.MacFarlane@wellingtonwater.co.nz::72b41292-c0bd-4e2e-9c18-b9192b1e7125" providerId="AD"/>
  <p188:author id="{730E97E3-091E-F2CB-B0FD-7209F9E75934}" name="todd.livingstone@wellingtonwater.co.nz" initials="t" userId="todd.livingstone@wellingtonwater.co.nz" providerId="None"/>
  <p188:author id="{5773CDFF-C542-4172-759F-50E3DAF69DB2}" name="Natalie Crane" initials="NC" userId="S::Natalie.Crane@wellingtonwater.co.nz::4bad5e45-bed3-49a4-9a45-ee8efcdad7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08C"/>
    <a:srgbClr val="FFC000"/>
    <a:srgbClr val="00B0B9"/>
    <a:srgbClr val="006699"/>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6357" autoAdjust="0"/>
  </p:normalViewPr>
  <p:slideViewPr>
    <p:cSldViewPr snapToGrid="0">
      <p:cViewPr varScale="1">
        <p:scale>
          <a:sx n="94" d="100"/>
          <a:sy n="94" d="100"/>
        </p:scale>
        <p:origin x="11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Nguyen" userId="6411a1c9-2f25-41b8-b0f3-1f8ea4db0fcc" providerId="ADAL" clId="{9DFE1A56-CF74-409D-998E-03240424692F}"/>
    <pc:docChg chg="undo custSel addSld delSld modSld sldOrd">
      <pc:chgData name="Ann Nguyen" userId="6411a1c9-2f25-41b8-b0f3-1f8ea4db0fcc" providerId="ADAL" clId="{9DFE1A56-CF74-409D-998E-03240424692F}" dt="2025-04-03T03:36:43.647" v="8412" actId="478"/>
      <pc:docMkLst>
        <pc:docMk/>
      </pc:docMkLst>
      <pc:sldChg chg="addSp delSp modSp mod">
        <pc:chgData name="Ann Nguyen" userId="6411a1c9-2f25-41b8-b0f3-1f8ea4db0fcc" providerId="ADAL" clId="{9DFE1A56-CF74-409D-998E-03240424692F}" dt="2025-04-03T03:36:03.417" v="8407" actId="1076"/>
        <pc:sldMkLst>
          <pc:docMk/>
          <pc:sldMk cId="110224883" sldId="315"/>
        </pc:sldMkLst>
        <pc:spChg chg="mod">
          <ac:chgData name="Ann Nguyen" userId="6411a1c9-2f25-41b8-b0f3-1f8ea4db0fcc" providerId="ADAL" clId="{9DFE1A56-CF74-409D-998E-03240424692F}" dt="2025-04-03T00:50:04.750" v="6728" actId="20577"/>
          <ac:spMkLst>
            <pc:docMk/>
            <pc:sldMk cId="110224883" sldId="315"/>
            <ac:spMk id="3" creationId="{C36151A2-97E5-3048-E7E9-62D04EB49011}"/>
          </ac:spMkLst>
        </pc:spChg>
        <pc:spChg chg="mod">
          <ac:chgData name="Ann Nguyen" userId="6411a1c9-2f25-41b8-b0f3-1f8ea4db0fcc" providerId="ADAL" clId="{9DFE1A56-CF74-409D-998E-03240424692F}" dt="2025-04-03T03:35:56.689" v="8406" actId="1076"/>
          <ac:spMkLst>
            <pc:docMk/>
            <pc:sldMk cId="110224883" sldId="315"/>
            <ac:spMk id="4" creationId="{80A2F905-8CEB-7E85-4536-2C9B816436A0}"/>
          </ac:spMkLst>
        </pc:spChg>
        <pc:spChg chg="mod">
          <ac:chgData name="Ann Nguyen" userId="6411a1c9-2f25-41b8-b0f3-1f8ea4db0fcc" providerId="ADAL" clId="{9DFE1A56-CF74-409D-998E-03240424692F}" dt="2025-04-03T03:35:31.507" v="8401" actId="1076"/>
          <ac:spMkLst>
            <pc:docMk/>
            <pc:sldMk cId="110224883" sldId="315"/>
            <ac:spMk id="5" creationId="{29AAC719-BE4F-2476-6C1C-B78AA8984EB0}"/>
          </ac:spMkLst>
        </pc:spChg>
        <pc:spChg chg="mod">
          <ac:chgData name="Ann Nguyen" userId="6411a1c9-2f25-41b8-b0f3-1f8ea4db0fcc" providerId="ADAL" clId="{9DFE1A56-CF74-409D-998E-03240424692F}" dt="2025-04-03T03:35:36.920" v="8402" actId="1076"/>
          <ac:spMkLst>
            <pc:docMk/>
            <pc:sldMk cId="110224883" sldId="315"/>
            <ac:spMk id="6" creationId="{09EDA3F7-5E59-3F7E-12F1-5FCC708ADA0B}"/>
          </ac:spMkLst>
        </pc:spChg>
        <pc:spChg chg="mod">
          <ac:chgData name="Ann Nguyen" userId="6411a1c9-2f25-41b8-b0f3-1f8ea4db0fcc" providerId="ADAL" clId="{9DFE1A56-CF74-409D-998E-03240424692F}" dt="2025-04-03T03:35:40.744" v="8403" actId="1076"/>
          <ac:spMkLst>
            <pc:docMk/>
            <pc:sldMk cId="110224883" sldId="315"/>
            <ac:spMk id="7" creationId="{0BA2B08C-56D3-D0FB-BA9A-7BCCC28A540A}"/>
          </ac:spMkLst>
        </pc:spChg>
        <pc:spChg chg="mod">
          <ac:chgData name="Ann Nguyen" userId="6411a1c9-2f25-41b8-b0f3-1f8ea4db0fcc" providerId="ADAL" clId="{9DFE1A56-CF74-409D-998E-03240424692F}" dt="2025-04-03T03:36:03.417" v="8407" actId="1076"/>
          <ac:spMkLst>
            <pc:docMk/>
            <pc:sldMk cId="110224883" sldId="315"/>
            <ac:spMk id="8" creationId="{F0B87883-5D09-2734-A93C-A80544655AB3}"/>
          </ac:spMkLst>
        </pc:spChg>
        <pc:spChg chg="add mod">
          <ac:chgData name="Ann Nguyen" userId="6411a1c9-2f25-41b8-b0f3-1f8ea4db0fcc" providerId="ADAL" clId="{9DFE1A56-CF74-409D-998E-03240424692F}" dt="2025-04-03T03:35:21.925" v="8399" actId="1076"/>
          <ac:spMkLst>
            <pc:docMk/>
            <pc:sldMk cId="110224883" sldId="315"/>
            <ac:spMk id="9" creationId="{B78B31CA-6699-BC3C-69FF-A799E1805702}"/>
          </ac:spMkLst>
        </pc:spChg>
      </pc:sldChg>
      <pc:sldChg chg="addSp delSp modSp mod">
        <pc:chgData name="Ann Nguyen" userId="6411a1c9-2f25-41b8-b0f3-1f8ea4db0fcc" providerId="ADAL" clId="{9DFE1A56-CF74-409D-998E-03240424692F}" dt="2025-04-03T03:33:53.906" v="8359" actId="1076"/>
        <pc:sldMkLst>
          <pc:docMk/>
          <pc:sldMk cId="3136560770" sldId="316"/>
        </pc:sldMkLst>
        <pc:spChg chg="add mod">
          <ac:chgData name="Ann Nguyen" userId="6411a1c9-2f25-41b8-b0f3-1f8ea4db0fcc" providerId="ADAL" clId="{9DFE1A56-CF74-409D-998E-03240424692F}" dt="2025-04-03T03:33:53.906" v="8359" actId="1076"/>
          <ac:spMkLst>
            <pc:docMk/>
            <pc:sldMk cId="3136560770" sldId="316"/>
            <ac:spMk id="5" creationId="{DE803967-BCDE-97B5-F629-D9E6AFEC7EA5}"/>
          </ac:spMkLst>
        </pc:spChg>
        <pc:spChg chg="mod">
          <ac:chgData name="Ann Nguyen" userId="6411a1c9-2f25-41b8-b0f3-1f8ea4db0fcc" providerId="ADAL" clId="{9DFE1A56-CF74-409D-998E-03240424692F}" dt="2025-04-02T04:14:09.437" v="711" actId="255"/>
          <ac:spMkLst>
            <pc:docMk/>
            <pc:sldMk cId="3136560770" sldId="316"/>
            <ac:spMk id="7" creationId="{CA8F31D3-9865-DB1A-C9AC-466B3E6E5609}"/>
          </ac:spMkLst>
        </pc:spChg>
        <pc:spChg chg="mod">
          <ac:chgData name="Ann Nguyen" userId="6411a1c9-2f25-41b8-b0f3-1f8ea4db0fcc" providerId="ADAL" clId="{9DFE1A56-CF74-409D-998E-03240424692F}" dt="2025-04-02T04:14:18.239" v="713" actId="1076"/>
          <ac:spMkLst>
            <pc:docMk/>
            <pc:sldMk cId="3136560770" sldId="316"/>
            <ac:spMk id="11" creationId="{11AABCE3-8039-57DB-4113-E873D5F269D0}"/>
          </ac:spMkLst>
        </pc:spChg>
        <pc:spChg chg="mod">
          <ac:chgData name="Ann Nguyen" userId="6411a1c9-2f25-41b8-b0f3-1f8ea4db0fcc" providerId="ADAL" clId="{9DFE1A56-CF74-409D-998E-03240424692F}" dt="2025-04-03T00:50:28.819" v="6734" actId="20577"/>
          <ac:spMkLst>
            <pc:docMk/>
            <pc:sldMk cId="3136560770" sldId="316"/>
            <ac:spMk id="12" creationId="{D5A50327-43C0-D649-2178-451E0B3B8648}"/>
          </ac:spMkLst>
        </pc:spChg>
      </pc:sldChg>
      <pc:sldChg chg="addSp delSp modSp mod">
        <pc:chgData name="Ann Nguyen" userId="6411a1c9-2f25-41b8-b0f3-1f8ea4db0fcc" providerId="ADAL" clId="{9DFE1A56-CF74-409D-998E-03240424692F}" dt="2025-04-03T03:34:31.316" v="8361" actId="1076"/>
        <pc:sldMkLst>
          <pc:docMk/>
          <pc:sldMk cId="1608750668" sldId="317"/>
        </pc:sldMkLst>
        <pc:spChg chg="mod">
          <ac:chgData name="Ann Nguyen" userId="6411a1c9-2f25-41b8-b0f3-1f8ea4db0fcc" providerId="ADAL" clId="{9DFE1A56-CF74-409D-998E-03240424692F}" dt="2025-04-03T03:16:05.786" v="8205" actId="1076"/>
          <ac:spMkLst>
            <pc:docMk/>
            <pc:sldMk cId="1608750668" sldId="317"/>
            <ac:spMk id="4" creationId="{5CA910F8-9EAD-2DD2-E11B-644D46031353}"/>
          </ac:spMkLst>
        </pc:spChg>
        <pc:spChg chg="mod">
          <ac:chgData name="Ann Nguyen" userId="6411a1c9-2f25-41b8-b0f3-1f8ea4db0fcc" providerId="ADAL" clId="{9DFE1A56-CF74-409D-998E-03240424692F}" dt="2025-04-03T03:15:51.485" v="8201" actId="1076"/>
          <ac:spMkLst>
            <pc:docMk/>
            <pc:sldMk cId="1608750668" sldId="317"/>
            <ac:spMk id="6" creationId="{A28BF396-69E7-6049-398D-1EF16FEDB722}"/>
          </ac:spMkLst>
        </pc:spChg>
        <pc:spChg chg="mod">
          <ac:chgData name="Ann Nguyen" userId="6411a1c9-2f25-41b8-b0f3-1f8ea4db0fcc" providerId="ADAL" clId="{9DFE1A56-CF74-409D-998E-03240424692F}" dt="2025-04-03T00:50:37.754" v="6736" actId="20577"/>
          <ac:spMkLst>
            <pc:docMk/>
            <pc:sldMk cId="1608750668" sldId="317"/>
            <ac:spMk id="8" creationId="{A28438A8-4EAA-616C-0918-6883EF87A2B9}"/>
          </ac:spMkLst>
        </pc:spChg>
        <pc:spChg chg="mod">
          <ac:chgData name="Ann Nguyen" userId="6411a1c9-2f25-41b8-b0f3-1f8ea4db0fcc" providerId="ADAL" clId="{9DFE1A56-CF74-409D-998E-03240424692F}" dt="2025-04-03T03:22:42.441" v="8266" actId="14100"/>
          <ac:spMkLst>
            <pc:docMk/>
            <pc:sldMk cId="1608750668" sldId="317"/>
            <ac:spMk id="9" creationId="{C1DE0F7B-F9B3-EE84-4F68-9C14F6DCA502}"/>
          </ac:spMkLst>
        </pc:spChg>
        <pc:spChg chg="mod">
          <ac:chgData name="Ann Nguyen" userId="6411a1c9-2f25-41b8-b0f3-1f8ea4db0fcc" providerId="ADAL" clId="{9DFE1A56-CF74-409D-998E-03240424692F}" dt="2025-04-03T03:22:05.848" v="8257" actId="14100"/>
          <ac:spMkLst>
            <pc:docMk/>
            <pc:sldMk cId="1608750668" sldId="317"/>
            <ac:spMk id="10" creationId="{F6579D57-EF55-1D9B-6ECC-F8AE8A70C6D6}"/>
          </ac:spMkLst>
        </pc:spChg>
        <pc:spChg chg="mod">
          <ac:chgData name="Ann Nguyen" userId="6411a1c9-2f25-41b8-b0f3-1f8ea4db0fcc" providerId="ADAL" clId="{9DFE1A56-CF74-409D-998E-03240424692F}" dt="2025-04-03T03:16:01.525" v="8203" actId="1076"/>
          <ac:spMkLst>
            <pc:docMk/>
            <pc:sldMk cId="1608750668" sldId="317"/>
            <ac:spMk id="12" creationId="{5D5BDBC3-84FA-B418-91A3-47A79A810AF1}"/>
          </ac:spMkLst>
        </pc:spChg>
        <pc:spChg chg="mod">
          <ac:chgData name="Ann Nguyen" userId="6411a1c9-2f25-41b8-b0f3-1f8ea4db0fcc" providerId="ADAL" clId="{9DFE1A56-CF74-409D-998E-03240424692F}" dt="2025-04-03T03:15:44.131" v="8199" actId="1076"/>
          <ac:spMkLst>
            <pc:docMk/>
            <pc:sldMk cId="1608750668" sldId="317"/>
            <ac:spMk id="16" creationId="{E2D874AE-2314-DFD3-55DF-598760634A22}"/>
          </ac:spMkLst>
        </pc:spChg>
        <pc:spChg chg="mod">
          <ac:chgData name="Ann Nguyen" userId="6411a1c9-2f25-41b8-b0f3-1f8ea4db0fcc" providerId="ADAL" clId="{9DFE1A56-CF74-409D-998E-03240424692F}" dt="2025-04-03T03:21:48.958" v="8254" actId="14100"/>
          <ac:spMkLst>
            <pc:docMk/>
            <pc:sldMk cId="1608750668" sldId="317"/>
            <ac:spMk id="17" creationId="{9AB9F9EC-7571-0436-6D3B-406EBBCBF3EA}"/>
          </ac:spMkLst>
        </pc:spChg>
        <pc:spChg chg="mod">
          <ac:chgData name="Ann Nguyen" userId="6411a1c9-2f25-41b8-b0f3-1f8ea4db0fcc" providerId="ADAL" clId="{9DFE1A56-CF74-409D-998E-03240424692F}" dt="2025-04-03T03:22:15.725" v="8260" actId="14100"/>
          <ac:spMkLst>
            <pc:docMk/>
            <pc:sldMk cId="1608750668" sldId="317"/>
            <ac:spMk id="18" creationId="{7146FB11-6F0D-BD59-377D-5BC0018FAB1D}"/>
          </ac:spMkLst>
        </pc:spChg>
        <pc:spChg chg="add mod">
          <ac:chgData name="Ann Nguyen" userId="6411a1c9-2f25-41b8-b0f3-1f8ea4db0fcc" providerId="ADAL" clId="{9DFE1A56-CF74-409D-998E-03240424692F}" dt="2025-04-03T03:16:29.620" v="8209" actId="1076"/>
          <ac:spMkLst>
            <pc:docMk/>
            <pc:sldMk cId="1608750668" sldId="317"/>
            <ac:spMk id="21" creationId="{CEA90B74-E360-132C-869C-4B0E75291C33}"/>
          </ac:spMkLst>
        </pc:spChg>
        <pc:spChg chg="add mod">
          <ac:chgData name="Ann Nguyen" userId="6411a1c9-2f25-41b8-b0f3-1f8ea4db0fcc" providerId="ADAL" clId="{9DFE1A56-CF74-409D-998E-03240424692F}" dt="2025-04-03T03:17:24.791" v="8219" actId="1076"/>
          <ac:spMkLst>
            <pc:docMk/>
            <pc:sldMk cId="1608750668" sldId="317"/>
            <ac:spMk id="22" creationId="{BF769432-63EE-26FF-3039-94CD56591596}"/>
          </ac:spMkLst>
        </pc:spChg>
        <pc:spChg chg="add mod">
          <ac:chgData name="Ann Nguyen" userId="6411a1c9-2f25-41b8-b0f3-1f8ea4db0fcc" providerId="ADAL" clId="{9DFE1A56-CF74-409D-998E-03240424692F}" dt="2025-04-03T03:23:25.658" v="8294" actId="20577"/>
          <ac:spMkLst>
            <pc:docMk/>
            <pc:sldMk cId="1608750668" sldId="317"/>
            <ac:spMk id="24" creationId="{D3B9DAC5-7FB1-F437-1F48-B2768B5B12EB}"/>
          </ac:spMkLst>
        </pc:spChg>
        <pc:spChg chg="add mod">
          <ac:chgData name="Ann Nguyen" userId="6411a1c9-2f25-41b8-b0f3-1f8ea4db0fcc" providerId="ADAL" clId="{9DFE1A56-CF74-409D-998E-03240424692F}" dt="2025-04-03T03:34:31.316" v="8361" actId="1076"/>
          <ac:spMkLst>
            <pc:docMk/>
            <pc:sldMk cId="1608750668" sldId="317"/>
            <ac:spMk id="32" creationId="{4884CDBA-DE47-A060-9FB4-E9C36CAFFFDB}"/>
          </ac:spMkLst>
        </pc:spChg>
        <pc:picChg chg="mod">
          <ac:chgData name="Ann Nguyen" userId="6411a1c9-2f25-41b8-b0f3-1f8ea4db0fcc" providerId="ADAL" clId="{9DFE1A56-CF74-409D-998E-03240424692F}" dt="2025-04-03T03:15:56.835" v="8202" actId="1076"/>
          <ac:picMkLst>
            <pc:docMk/>
            <pc:sldMk cId="1608750668" sldId="317"/>
            <ac:picMk id="3" creationId="{3D73D3C3-8DFD-3F2C-25AA-EAE4534D2921}"/>
          </ac:picMkLst>
        </pc:picChg>
        <pc:picChg chg="mod">
          <ac:chgData name="Ann Nguyen" userId="6411a1c9-2f25-41b8-b0f3-1f8ea4db0fcc" providerId="ADAL" clId="{9DFE1A56-CF74-409D-998E-03240424692F}" dt="2025-04-03T03:22:09.685" v="8258" actId="1076"/>
          <ac:picMkLst>
            <pc:docMk/>
            <pc:sldMk cId="1608750668" sldId="317"/>
            <ac:picMk id="5" creationId="{612E6E50-B515-6B5E-6147-82459CAB3810}"/>
          </ac:picMkLst>
        </pc:picChg>
        <pc:picChg chg="mod">
          <ac:chgData name="Ann Nguyen" userId="6411a1c9-2f25-41b8-b0f3-1f8ea4db0fcc" providerId="ADAL" clId="{9DFE1A56-CF74-409D-998E-03240424692F}" dt="2025-04-03T03:15:48.387" v="8200" actId="1076"/>
          <ac:picMkLst>
            <pc:docMk/>
            <pc:sldMk cId="1608750668" sldId="317"/>
            <ac:picMk id="11" creationId="{B1E9B187-7220-311B-94DD-04502852A081}"/>
          </ac:picMkLst>
        </pc:picChg>
        <pc:picChg chg="mod">
          <ac:chgData name="Ann Nguyen" userId="6411a1c9-2f25-41b8-b0f3-1f8ea4db0fcc" providerId="ADAL" clId="{9DFE1A56-CF74-409D-998E-03240424692F}" dt="2025-04-03T03:22:25.975" v="8261" actId="1076"/>
          <ac:picMkLst>
            <pc:docMk/>
            <pc:sldMk cId="1608750668" sldId="317"/>
            <ac:picMk id="13" creationId="{1963E8FA-5D1C-6306-A358-8F093D0D5AB1}"/>
          </ac:picMkLst>
        </pc:picChg>
        <pc:picChg chg="mod">
          <ac:chgData name="Ann Nguyen" userId="6411a1c9-2f25-41b8-b0f3-1f8ea4db0fcc" providerId="ADAL" clId="{9DFE1A56-CF74-409D-998E-03240424692F}" dt="2025-04-03T03:16:23.775" v="8208" actId="1076"/>
          <ac:picMkLst>
            <pc:docMk/>
            <pc:sldMk cId="1608750668" sldId="317"/>
            <ac:picMk id="15" creationId="{001D8F6B-35A7-ED58-F142-1005D25303D9}"/>
          </ac:picMkLst>
        </pc:picChg>
        <pc:picChg chg="mod">
          <ac:chgData name="Ann Nguyen" userId="6411a1c9-2f25-41b8-b0f3-1f8ea4db0fcc" providerId="ADAL" clId="{9DFE1A56-CF74-409D-998E-03240424692F}" dt="2025-04-03T03:23:46.358" v="8296" actId="1076"/>
          <ac:picMkLst>
            <pc:docMk/>
            <pc:sldMk cId="1608750668" sldId="317"/>
            <ac:picMk id="19" creationId="{87D0E42A-EA03-7272-E9DD-BDE9F2173A80}"/>
          </ac:picMkLst>
        </pc:picChg>
        <pc:picChg chg="mod">
          <ac:chgData name="Ann Nguyen" userId="6411a1c9-2f25-41b8-b0f3-1f8ea4db0fcc" providerId="ADAL" clId="{9DFE1A56-CF74-409D-998E-03240424692F}" dt="2025-04-03T03:17:19.352" v="8218" actId="1076"/>
          <ac:picMkLst>
            <pc:docMk/>
            <pc:sldMk cId="1608750668" sldId="317"/>
            <ac:picMk id="20" creationId="{D7E63296-36D3-DF15-8D83-92198BD3BDD1}"/>
          </ac:picMkLst>
        </pc:picChg>
        <pc:picChg chg="add mod">
          <ac:chgData name="Ann Nguyen" userId="6411a1c9-2f25-41b8-b0f3-1f8ea4db0fcc" providerId="ADAL" clId="{9DFE1A56-CF74-409D-998E-03240424692F}" dt="2025-04-03T03:16:03.541" v="8204" actId="1076"/>
          <ac:picMkLst>
            <pc:docMk/>
            <pc:sldMk cId="1608750668" sldId="317"/>
            <ac:picMk id="23" creationId="{FEFE0FC2-526E-2691-7DC9-A64426B57760}"/>
          </ac:picMkLst>
        </pc:picChg>
        <pc:picChg chg="mod">
          <ac:chgData name="Ann Nguyen" userId="6411a1c9-2f25-41b8-b0f3-1f8ea4db0fcc" providerId="ADAL" clId="{9DFE1A56-CF74-409D-998E-03240424692F}" dt="2025-04-03T03:21:35.312" v="8252" actId="1076"/>
          <ac:picMkLst>
            <pc:docMk/>
            <pc:sldMk cId="1608750668" sldId="317"/>
            <ac:picMk id="25" creationId="{C42B5645-DB03-9530-B216-2D607D5259BC}"/>
          </ac:picMkLst>
        </pc:picChg>
        <pc:picChg chg="mod">
          <ac:chgData name="Ann Nguyen" userId="6411a1c9-2f25-41b8-b0f3-1f8ea4db0fcc" providerId="ADAL" clId="{9DFE1A56-CF74-409D-998E-03240424692F}" dt="2025-04-03T03:22:00.151" v="8255" actId="1076"/>
          <ac:picMkLst>
            <pc:docMk/>
            <pc:sldMk cId="1608750668" sldId="317"/>
            <ac:picMk id="27" creationId="{50CACA93-0CE9-7ACB-8923-AE1D9CD99A08}"/>
          </ac:picMkLst>
        </pc:picChg>
        <pc:picChg chg="mod">
          <ac:chgData name="Ann Nguyen" userId="6411a1c9-2f25-41b8-b0f3-1f8ea4db0fcc" providerId="ADAL" clId="{9DFE1A56-CF74-409D-998E-03240424692F}" dt="2025-04-03T03:16:15.911" v="8206" actId="1076"/>
          <ac:picMkLst>
            <pc:docMk/>
            <pc:sldMk cId="1608750668" sldId="317"/>
            <ac:picMk id="29" creationId="{72D25F62-4A5F-729E-C30E-307A84F48100}"/>
          </ac:picMkLst>
        </pc:picChg>
        <pc:cxnChg chg="mod">
          <ac:chgData name="Ann Nguyen" userId="6411a1c9-2f25-41b8-b0f3-1f8ea4db0fcc" providerId="ADAL" clId="{9DFE1A56-CF74-409D-998E-03240424692F}" dt="2025-04-03T03:15:39.941" v="8198" actId="14100"/>
          <ac:cxnSpMkLst>
            <pc:docMk/>
            <pc:sldMk cId="1608750668" sldId="317"/>
            <ac:cxnSpMk id="14" creationId="{A4436301-1024-A756-7E42-0CC084C9F8A9}"/>
          </ac:cxnSpMkLst>
        </pc:cxnChg>
      </pc:sldChg>
      <pc:sldChg chg="del">
        <pc:chgData name="Ann Nguyen" userId="6411a1c9-2f25-41b8-b0f3-1f8ea4db0fcc" providerId="ADAL" clId="{9DFE1A56-CF74-409D-998E-03240424692F}" dt="2025-04-02T05:59:28.132" v="6586" actId="2696"/>
        <pc:sldMkLst>
          <pc:docMk/>
          <pc:sldMk cId="3575156264" sldId="318"/>
        </pc:sldMkLst>
      </pc:sldChg>
      <pc:sldChg chg="modSp del mod">
        <pc:chgData name="Ann Nguyen" userId="6411a1c9-2f25-41b8-b0f3-1f8ea4db0fcc" providerId="ADAL" clId="{9DFE1A56-CF74-409D-998E-03240424692F}" dt="2025-04-02T05:59:25.663" v="6585" actId="2696"/>
        <pc:sldMkLst>
          <pc:docMk/>
          <pc:sldMk cId="3462839186" sldId="319"/>
        </pc:sldMkLst>
      </pc:sldChg>
      <pc:sldChg chg="del">
        <pc:chgData name="Ann Nguyen" userId="6411a1c9-2f25-41b8-b0f3-1f8ea4db0fcc" providerId="ADAL" clId="{9DFE1A56-CF74-409D-998E-03240424692F}" dt="2025-04-02T05:59:42.896" v="6592" actId="2696"/>
        <pc:sldMkLst>
          <pc:docMk/>
          <pc:sldMk cId="1876403233" sldId="322"/>
        </pc:sldMkLst>
      </pc:sldChg>
      <pc:sldChg chg="del">
        <pc:chgData name="Ann Nguyen" userId="6411a1c9-2f25-41b8-b0f3-1f8ea4db0fcc" providerId="ADAL" clId="{9DFE1A56-CF74-409D-998E-03240424692F}" dt="2025-04-02T05:59:49.576" v="6594" actId="2696"/>
        <pc:sldMkLst>
          <pc:docMk/>
          <pc:sldMk cId="4099511768" sldId="323"/>
        </pc:sldMkLst>
      </pc:sldChg>
      <pc:sldChg chg="del">
        <pc:chgData name="Ann Nguyen" userId="6411a1c9-2f25-41b8-b0f3-1f8ea4db0fcc" providerId="ADAL" clId="{9DFE1A56-CF74-409D-998E-03240424692F}" dt="2025-04-02T05:59:35.392" v="6589" actId="2696"/>
        <pc:sldMkLst>
          <pc:docMk/>
          <pc:sldMk cId="2053919295" sldId="329"/>
        </pc:sldMkLst>
      </pc:sldChg>
      <pc:sldChg chg="modSp del mod">
        <pc:chgData name="Ann Nguyen" userId="6411a1c9-2f25-41b8-b0f3-1f8ea4db0fcc" providerId="ADAL" clId="{9DFE1A56-CF74-409D-998E-03240424692F}" dt="2025-04-02T05:59:20.427" v="6583" actId="2696"/>
        <pc:sldMkLst>
          <pc:docMk/>
          <pc:sldMk cId="3411003764" sldId="330"/>
        </pc:sldMkLst>
      </pc:sldChg>
      <pc:sldChg chg="del">
        <pc:chgData name="Ann Nguyen" userId="6411a1c9-2f25-41b8-b0f3-1f8ea4db0fcc" providerId="ADAL" clId="{9DFE1A56-CF74-409D-998E-03240424692F}" dt="2025-04-02T05:59:39.881" v="6591" actId="2696"/>
        <pc:sldMkLst>
          <pc:docMk/>
          <pc:sldMk cId="667004114" sldId="331"/>
        </pc:sldMkLst>
      </pc:sldChg>
      <pc:sldChg chg="del">
        <pc:chgData name="Ann Nguyen" userId="6411a1c9-2f25-41b8-b0f3-1f8ea4db0fcc" providerId="ADAL" clId="{9DFE1A56-CF74-409D-998E-03240424692F}" dt="2025-04-02T05:59:33.001" v="6588" actId="2696"/>
        <pc:sldMkLst>
          <pc:docMk/>
          <pc:sldMk cId="1551351319" sldId="332"/>
        </pc:sldMkLst>
      </pc:sldChg>
      <pc:sldChg chg="del">
        <pc:chgData name="Ann Nguyen" userId="6411a1c9-2f25-41b8-b0f3-1f8ea4db0fcc" providerId="ADAL" clId="{9DFE1A56-CF74-409D-998E-03240424692F}" dt="2025-04-02T05:59:37.702" v="6590" actId="2696"/>
        <pc:sldMkLst>
          <pc:docMk/>
          <pc:sldMk cId="1420145195" sldId="333"/>
        </pc:sldMkLst>
      </pc:sldChg>
      <pc:sldChg chg="del">
        <pc:chgData name="Ann Nguyen" userId="6411a1c9-2f25-41b8-b0f3-1f8ea4db0fcc" providerId="ADAL" clId="{9DFE1A56-CF74-409D-998E-03240424692F}" dt="2025-04-02T05:59:45.528" v="6593" actId="2696"/>
        <pc:sldMkLst>
          <pc:docMk/>
          <pc:sldMk cId="2475398971" sldId="335"/>
        </pc:sldMkLst>
      </pc:sldChg>
      <pc:sldChg chg="del">
        <pc:chgData name="Ann Nguyen" userId="6411a1c9-2f25-41b8-b0f3-1f8ea4db0fcc" providerId="ADAL" clId="{9DFE1A56-CF74-409D-998E-03240424692F}" dt="2025-04-02T05:59:52.661" v="6595" actId="2696"/>
        <pc:sldMkLst>
          <pc:docMk/>
          <pc:sldMk cId="1493876215" sldId="338"/>
        </pc:sldMkLst>
      </pc:sldChg>
      <pc:sldChg chg="addSp delSp modSp mod">
        <pc:chgData name="Ann Nguyen" userId="6411a1c9-2f25-41b8-b0f3-1f8ea4db0fcc" providerId="ADAL" clId="{9DFE1A56-CF74-409D-998E-03240424692F}" dt="2025-04-03T00:50:56.061" v="6739"/>
        <pc:sldMkLst>
          <pc:docMk/>
          <pc:sldMk cId="1723938306" sldId="340"/>
        </pc:sldMkLst>
        <pc:spChg chg="mod">
          <ac:chgData name="Ann Nguyen" userId="6411a1c9-2f25-41b8-b0f3-1f8ea4db0fcc" providerId="ADAL" clId="{9DFE1A56-CF74-409D-998E-03240424692F}" dt="2025-04-02T03:51:49.142" v="21" actId="20577"/>
          <ac:spMkLst>
            <pc:docMk/>
            <pc:sldMk cId="1723938306" sldId="340"/>
            <ac:spMk id="2" creationId="{00000000-0000-0000-0000-000000000000}"/>
          </ac:spMkLst>
        </pc:spChg>
        <pc:spChg chg="add mod">
          <ac:chgData name="Ann Nguyen" userId="6411a1c9-2f25-41b8-b0f3-1f8ea4db0fcc" providerId="ADAL" clId="{9DFE1A56-CF74-409D-998E-03240424692F}" dt="2025-04-03T00:50:56.061" v="6739"/>
          <ac:spMkLst>
            <pc:docMk/>
            <pc:sldMk cId="1723938306" sldId="340"/>
            <ac:spMk id="8" creationId="{04066DE8-099B-2F01-AF49-C6E67F8F54E2}"/>
          </ac:spMkLst>
        </pc:spChg>
        <pc:spChg chg="mod">
          <ac:chgData name="Ann Nguyen" userId="6411a1c9-2f25-41b8-b0f3-1f8ea4db0fcc" providerId="ADAL" clId="{9DFE1A56-CF74-409D-998E-03240424692F}" dt="2025-04-02T05:14:10.338" v="3266" actId="255"/>
          <ac:spMkLst>
            <pc:docMk/>
            <pc:sldMk cId="1723938306" sldId="340"/>
            <ac:spMk id="9" creationId="{26925AD2-B761-94E7-7B2D-2CA0B0CD8467}"/>
          </ac:spMkLst>
        </pc:spChg>
        <pc:spChg chg="mod">
          <ac:chgData name="Ann Nguyen" userId="6411a1c9-2f25-41b8-b0f3-1f8ea4db0fcc" providerId="ADAL" clId="{9DFE1A56-CF74-409D-998E-03240424692F}" dt="2025-04-02T05:14:01.228" v="3265" actId="20577"/>
          <ac:spMkLst>
            <pc:docMk/>
            <pc:sldMk cId="1723938306" sldId="340"/>
            <ac:spMk id="11" creationId="{2FE3C196-BE6E-3C8C-9021-CF3568F3831A}"/>
          </ac:spMkLst>
        </pc:spChg>
        <pc:spChg chg="mod">
          <ac:chgData name="Ann Nguyen" userId="6411a1c9-2f25-41b8-b0f3-1f8ea4db0fcc" providerId="ADAL" clId="{9DFE1A56-CF74-409D-998E-03240424692F}" dt="2025-04-02T04:16:15.667" v="731" actId="255"/>
          <ac:spMkLst>
            <pc:docMk/>
            <pc:sldMk cId="1723938306" sldId="340"/>
            <ac:spMk id="12" creationId="{7473E349-B1D1-6558-02BB-9E3609C6DE72}"/>
          </ac:spMkLst>
        </pc:spChg>
        <pc:graphicFrameChg chg="add mod modGraphic">
          <ac:chgData name="Ann Nguyen" userId="6411a1c9-2f25-41b8-b0f3-1f8ea4db0fcc" providerId="ADAL" clId="{9DFE1A56-CF74-409D-998E-03240424692F}" dt="2025-04-02T05:14:13.191" v="3267" actId="1076"/>
          <ac:graphicFrameMkLst>
            <pc:docMk/>
            <pc:sldMk cId="1723938306" sldId="340"/>
            <ac:graphicFrameMk id="3" creationId="{9B0013B4-8647-313B-76DD-8A7348459A18}"/>
          </ac:graphicFrameMkLst>
        </pc:graphicFrameChg>
        <pc:graphicFrameChg chg="add mod modGraphic">
          <ac:chgData name="Ann Nguyen" userId="6411a1c9-2f25-41b8-b0f3-1f8ea4db0fcc" providerId="ADAL" clId="{9DFE1A56-CF74-409D-998E-03240424692F}" dt="2025-04-02T04:49:06.159" v="2697" actId="14734"/>
          <ac:graphicFrameMkLst>
            <pc:docMk/>
            <pc:sldMk cId="1723938306" sldId="340"/>
            <ac:graphicFrameMk id="5" creationId="{D1BBD426-15D7-A01A-3F29-C66F32666165}"/>
          </ac:graphicFrameMkLst>
        </pc:graphicFrameChg>
      </pc:sldChg>
      <pc:sldChg chg="del">
        <pc:chgData name="Ann Nguyen" userId="6411a1c9-2f25-41b8-b0f3-1f8ea4db0fcc" providerId="ADAL" clId="{9DFE1A56-CF74-409D-998E-03240424692F}" dt="2025-04-02T05:59:55.641" v="6596" actId="2696"/>
        <pc:sldMkLst>
          <pc:docMk/>
          <pc:sldMk cId="1158228642" sldId="341"/>
        </pc:sldMkLst>
      </pc:sldChg>
      <pc:sldChg chg="del">
        <pc:chgData name="Ann Nguyen" userId="6411a1c9-2f25-41b8-b0f3-1f8ea4db0fcc" providerId="ADAL" clId="{9DFE1A56-CF74-409D-998E-03240424692F}" dt="2025-04-02T05:59:23.341" v="6584" actId="2696"/>
        <pc:sldMkLst>
          <pc:docMk/>
          <pc:sldMk cId="1323229092" sldId="342"/>
        </pc:sldMkLst>
      </pc:sldChg>
      <pc:sldChg chg="addSp delSp modSp add del mod">
        <pc:chgData name="Ann Nguyen" userId="6411a1c9-2f25-41b8-b0f3-1f8ea4db0fcc" providerId="ADAL" clId="{9DFE1A56-CF74-409D-998E-03240424692F}" dt="2025-04-03T00:51:15.919" v="6741"/>
        <pc:sldMkLst>
          <pc:docMk/>
          <pc:sldMk cId="2380086216" sldId="344"/>
        </pc:sldMkLst>
        <pc:spChg chg="add mod">
          <ac:chgData name="Ann Nguyen" userId="6411a1c9-2f25-41b8-b0f3-1f8ea4db0fcc" providerId="ADAL" clId="{9DFE1A56-CF74-409D-998E-03240424692F}" dt="2025-04-03T00:51:15.919" v="6741"/>
          <ac:spMkLst>
            <pc:docMk/>
            <pc:sldMk cId="2380086216" sldId="344"/>
            <ac:spMk id="3" creationId="{A4465358-D2AC-49D3-4429-EAB900B7D102}"/>
          </ac:spMkLst>
        </pc:spChg>
        <pc:spChg chg="mod">
          <ac:chgData name="Ann Nguyen" userId="6411a1c9-2f25-41b8-b0f3-1f8ea4db0fcc" providerId="ADAL" clId="{9DFE1A56-CF74-409D-998E-03240424692F}" dt="2025-04-02T06:05:32.508" v="6726" actId="1076"/>
          <ac:spMkLst>
            <pc:docMk/>
            <pc:sldMk cId="2380086216" sldId="344"/>
            <ac:spMk id="5" creationId="{A310320C-DB60-531A-8216-AB2FE4230298}"/>
          </ac:spMkLst>
        </pc:spChg>
      </pc:sldChg>
      <pc:sldChg chg="addSp delSp modSp mod">
        <pc:chgData name="Ann Nguyen" userId="6411a1c9-2f25-41b8-b0f3-1f8ea4db0fcc" providerId="ADAL" clId="{9DFE1A56-CF74-409D-998E-03240424692F}" dt="2025-04-03T03:31:51.356" v="8300" actId="1076"/>
        <pc:sldMkLst>
          <pc:docMk/>
          <pc:sldMk cId="1804816118" sldId="345"/>
        </pc:sldMkLst>
        <pc:spChg chg="mod">
          <ac:chgData name="Ann Nguyen" userId="6411a1c9-2f25-41b8-b0f3-1f8ea4db0fcc" providerId="ADAL" clId="{9DFE1A56-CF74-409D-998E-03240424692F}" dt="2025-04-03T03:31:48.891" v="8299" actId="1076"/>
          <ac:spMkLst>
            <pc:docMk/>
            <pc:sldMk cId="1804816118" sldId="345"/>
            <ac:spMk id="2" creationId="{00000000-0000-0000-0000-000000000000}"/>
          </ac:spMkLst>
        </pc:spChg>
        <pc:spChg chg="add mod">
          <ac:chgData name="Ann Nguyen" userId="6411a1c9-2f25-41b8-b0f3-1f8ea4db0fcc" providerId="ADAL" clId="{9DFE1A56-CF74-409D-998E-03240424692F}" dt="2025-04-02T06:04:59.539" v="6719" actId="255"/>
          <ac:spMkLst>
            <pc:docMk/>
            <pc:sldMk cId="1804816118" sldId="345"/>
            <ac:spMk id="5" creationId="{6FBE178C-53AB-D26D-B584-6310AA883501}"/>
          </ac:spMkLst>
        </pc:spChg>
        <pc:spChg chg="add mod">
          <ac:chgData name="Ann Nguyen" userId="6411a1c9-2f25-41b8-b0f3-1f8ea4db0fcc" providerId="ADAL" clId="{9DFE1A56-CF74-409D-998E-03240424692F}" dt="2025-04-03T00:51:26.227" v="6745"/>
          <ac:spMkLst>
            <pc:docMk/>
            <pc:sldMk cId="1804816118" sldId="345"/>
            <ac:spMk id="6" creationId="{58E7D541-FCDC-E11C-5D3B-F4793C4999CD}"/>
          </ac:spMkLst>
        </pc:spChg>
        <pc:spChg chg="mod">
          <ac:chgData name="Ann Nguyen" userId="6411a1c9-2f25-41b8-b0f3-1f8ea4db0fcc" providerId="ADAL" clId="{9DFE1A56-CF74-409D-998E-03240424692F}" dt="2025-04-03T03:31:51.356" v="8300" actId="1076"/>
          <ac:spMkLst>
            <pc:docMk/>
            <pc:sldMk cId="1804816118" sldId="345"/>
            <ac:spMk id="9" creationId="{0A98B4C3-19AE-8AB8-8B0D-391F265F6B45}"/>
          </ac:spMkLst>
        </pc:spChg>
        <pc:picChg chg="add mod">
          <ac:chgData name="Ann Nguyen" userId="6411a1c9-2f25-41b8-b0f3-1f8ea4db0fcc" providerId="ADAL" clId="{9DFE1A56-CF74-409D-998E-03240424692F}" dt="2025-04-02T06:03:28.810" v="6641" actId="1076"/>
          <ac:picMkLst>
            <pc:docMk/>
            <pc:sldMk cId="1804816118" sldId="345"/>
            <ac:picMk id="3" creationId="{66E661B6-46C9-266E-57D6-2C4715A32C2E}"/>
          </ac:picMkLst>
        </pc:picChg>
      </pc:sldChg>
      <pc:sldChg chg="addSp delSp modSp mod">
        <pc:chgData name="Ann Nguyen" userId="6411a1c9-2f25-41b8-b0f3-1f8ea4db0fcc" providerId="ADAL" clId="{9DFE1A56-CF74-409D-998E-03240424692F}" dt="2025-04-03T03:32:01.808" v="8302" actId="1076"/>
        <pc:sldMkLst>
          <pc:docMk/>
          <pc:sldMk cId="4140083932" sldId="347"/>
        </pc:sldMkLst>
        <pc:spChg chg="mod">
          <ac:chgData name="Ann Nguyen" userId="6411a1c9-2f25-41b8-b0f3-1f8ea4db0fcc" providerId="ADAL" clId="{9DFE1A56-CF74-409D-998E-03240424692F}" dt="2025-04-03T03:32:01.808" v="8302" actId="1076"/>
          <ac:spMkLst>
            <pc:docMk/>
            <pc:sldMk cId="4140083932" sldId="347"/>
            <ac:spMk id="2" creationId="{00000000-0000-0000-0000-000000000000}"/>
          </ac:spMkLst>
        </pc:spChg>
        <pc:spChg chg="mod">
          <ac:chgData name="Ann Nguyen" userId="6411a1c9-2f25-41b8-b0f3-1f8ea4db0fcc" providerId="ADAL" clId="{9DFE1A56-CF74-409D-998E-03240424692F}" dt="2025-04-03T03:31:59.810" v="8301" actId="1076"/>
          <ac:spMkLst>
            <pc:docMk/>
            <pc:sldMk cId="4140083932" sldId="347"/>
            <ac:spMk id="3" creationId="{847541AB-5C7F-E227-BAE6-6C42AEF869B5}"/>
          </ac:spMkLst>
        </pc:spChg>
        <pc:spChg chg="mod">
          <ac:chgData name="Ann Nguyen" userId="6411a1c9-2f25-41b8-b0f3-1f8ea4db0fcc" providerId="ADAL" clId="{9DFE1A56-CF74-409D-998E-03240424692F}" dt="2025-04-02T06:01:29.470" v="6612" actId="255"/>
          <ac:spMkLst>
            <pc:docMk/>
            <pc:sldMk cId="4140083932" sldId="347"/>
            <ac:spMk id="5" creationId="{86B4E74D-424B-8C98-CE3A-1C6CCAB3C62E}"/>
          </ac:spMkLst>
        </pc:spChg>
        <pc:spChg chg="mod">
          <ac:chgData name="Ann Nguyen" userId="6411a1c9-2f25-41b8-b0f3-1f8ea4db0fcc" providerId="ADAL" clId="{9DFE1A56-CF74-409D-998E-03240424692F}" dt="2025-04-02T06:03:44.409" v="6643" actId="20577"/>
          <ac:spMkLst>
            <pc:docMk/>
            <pc:sldMk cId="4140083932" sldId="347"/>
            <ac:spMk id="9" creationId="{82C291B6-4D24-6745-CBD8-9B3D30787DBA}"/>
          </ac:spMkLst>
        </pc:spChg>
        <pc:spChg chg="add mod">
          <ac:chgData name="Ann Nguyen" userId="6411a1c9-2f25-41b8-b0f3-1f8ea4db0fcc" providerId="ADAL" clId="{9DFE1A56-CF74-409D-998E-03240424692F}" dt="2025-04-03T00:51:21.363" v="6743"/>
          <ac:spMkLst>
            <pc:docMk/>
            <pc:sldMk cId="4140083932" sldId="347"/>
            <ac:spMk id="12" creationId="{8162D1D1-AFA5-B406-D0CF-FF5ABF0927EF}"/>
          </ac:spMkLst>
        </pc:spChg>
        <pc:picChg chg="add mod">
          <ac:chgData name="Ann Nguyen" userId="6411a1c9-2f25-41b8-b0f3-1f8ea4db0fcc" providerId="ADAL" clId="{9DFE1A56-CF74-409D-998E-03240424692F}" dt="2025-04-02T06:01:57.160" v="6620" actId="1076"/>
          <ac:picMkLst>
            <pc:docMk/>
            <pc:sldMk cId="4140083932" sldId="347"/>
            <ac:picMk id="6" creationId="{5BC45B82-7950-33E1-E0AE-9D980B022874}"/>
          </ac:picMkLst>
        </pc:picChg>
        <pc:picChg chg="add mod">
          <ac:chgData name="Ann Nguyen" userId="6411a1c9-2f25-41b8-b0f3-1f8ea4db0fcc" providerId="ADAL" clId="{9DFE1A56-CF74-409D-998E-03240424692F}" dt="2025-04-02T06:02:17.220" v="6624" actId="1076"/>
          <ac:picMkLst>
            <pc:docMk/>
            <pc:sldMk cId="4140083932" sldId="347"/>
            <ac:picMk id="11" creationId="{CC7ADA39-1BA1-EBD5-306E-A886592262C7}"/>
          </ac:picMkLst>
        </pc:picChg>
      </pc:sldChg>
      <pc:sldChg chg="addSp delSp modSp mod">
        <pc:chgData name="Ann Nguyen" userId="6411a1c9-2f25-41b8-b0f3-1f8ea4db0fcc" providerId="ADAL" clId="{9DFE1A56-CF74-409D-998E-03240424692F}" dt="2025-04-02T05:23:10.641" v="3842" actId="20577"/>
        <pc:sldMkLst>
          <pc:docMk/>
          <pc:sldMk cId="3266643823" sldId="348"/>
        </pc:sldMkLst>
        <pc:spChg chg="mod">
          <ac:chgData name="Ann Nguyen" userId="6411a1c9-2f25-41b8-b0f3-1f8ea4db0fcc" providerId="ADAL" clId="{9DFE1A56-CF74-409D-998E-03240424692F}" dt="2025-04-02T05:01:48.256" v="3124" actId="1076"/>
          <ac:spMkLst>
            <pc:docMk/>
            <pc:sldMk cId="3266643823" sldId="348"/>
            <ac:spMk id="6" creationId="{B4179A09-8503-A699-4F42-18FDB8B3D683}"/>
          </ac:spMkLst>
        </pc:spChg>
        <pc:spChg chg="mod">
          <ac:chgData name="Ann Nguyen" userId="6411a1c9-2f25-41b8-b0f3-1f8ea4db0fcc" providerId="ADAL" clId="{9DFE1A56-CF74-409D-998E-03240424692F}" dt="2025-04-02T05:02:06.585" v="3127" actId="1076"/>
          <ac:spMkLst>
            <pc:docMk/>
            <pc:sldMk cId="3266643823" sldId="348"/>
            <ac:spMk id="7" creationId="{88CA90DD-8ED6-E824-64A6-4FAEC9A2287D}"/>
          </ac:spMkLst>
        </pc:spChg>
        <pc:spChg chg="add mod">
          <ac:chgData name="Ann Nguyen" userId="6411a1c9-2f25-41b8-b0f3-1f8ea4db0fcc" providerId="ADAL" clId="{9DFE1A56-CF74-409D-998E-03240424692F}" dt="2025-04-02T05:01:55.027" v="3125" actId="1076"/>
          <ac:spMkLst>
            <pc:docMk/>
            <pc:sldMk cId="3266643823" sldId="348"/>
            <ac:spMk id="20" creationId="{4EC2256D-5A86-A70B-0694-F54F8947BFF1}"/>
          </ac:spMkLst>
        </pc:spChg>
        <pc:spChg chg="add mod">
          <ac:chgData name="Ann Nguyen" userId="6411a1c9-2f25-41b8-b0f3-1f8ea4db0fcc" providerId="ADAL" clId="{9DFE1A56-CF74-409D-998E-03240424692F}" dt="2025-04-02T05:02:01.345" v="3126" actId="1076"/>
          <ac:spMkLst>
            <pc:docMk/>
            <pc:sldMk cId="3266643823" sldId="348"/>
            <ac:spMk id="22" creationId="{2486F512-4BA4-D6FA-EF55-D042F46FE128}"/>
          </ac:spMkLst>
        </pc:spChg>
        <pc:spChg chg="add mod">
          <ac:chgData name="Ann Nguyen" userId="6411a1c9-2f25-41b8-b0f3-1f8ea4db0fcc" providerId="ADAL" clId="{9DFE1A56-CF74-409D-998E-03240424692F}" dt="2025-04-02T05:02:20.125" v="3131" actId="1076"/>
          <ac:spMkLst>
            <pc:docMk/>
            <pc:sldMk cId="3266643823" sldId="348"/>
            <ac:spMk id="29" creationId="{933EB085-AE53-7918-22A1-871EC97E2D77}"/>
          </ac:spMkLst>
        </pc:spChg>
        <pc:spChg chg="add mod">
          <ac:chgData name="Ann Nguyen" userId="6411a1c9-2f25-41b8-b0f3-1f8ea4db0fcc" providerId="ADAL" clId="{9DFE1A56-CF74-409D-998E-03240424692F}" dt="2025-04-02T05:13:46.039" v="3263" actId="1076"/>
          <ac:spMkLst>
            <pc:docMk/>
            <pc:sldMk cId="3266643823" sldId="348"/>
            <ac:spMk id="31" creationId="{83046F6D-E2D4-D0AB-D6D6-747B0B6F1F27}"/>
          </ac:spMkLst>
        </pc:spChg>
        <pc:spChg chg="mod">
          <ac:chgData name="Ann Nguyen" userId="6411a1c9-2f25-41b8-b0f3-1f8ea4db0fcc" providerId="ADAL" clId="{9DFE1A56-CF74-409D-998E-03240424692F}" dt="2025-04-02T04:18:00.857" v="809" actId="20577"/>
          <ac:spMkLst>
            <pc:docMk/>
            <pc:sldMk cId="3266643823" sldId="348"/>
            <ac:spMk id="389" creationId="{7B5BAE58-9FB2-7805-AF7F-09036B815E03}"/>
          </ac:spMkLst>
        </pc:spChg>
        <pc:graphicFrameChg chg="add mod modGraphic">
          <ac:chgData name="Ann Nguyen" userId="6411a1c9-2f25-41b8-b0f3-1f8ea4db0fcc" providerId="ADAL" clId="{9DFE1A56-CF74-409D-998E-03240424692F}" dt="2025-04-02T05:23:10.641" v="3842" actId="20577"/>
          <ac:graphicFrameMkLst>
            <pc:docMk/>
            <pc:sldMk cId="3266643823" sldId="348"/>
            <ac:graphicFrameMk id="26" creationId="{A2105286-1BE7-B414-39E3-810793BADAB7}"/>
          </ac:graphicFrameMkLst>
        </pc:graphicFrameChg>
        <pc:cxnChg chg="add mod">
          <ac:chgData name="Ann Nguyen" userId="6411a1c9-2f25-41b8-b0f3-1f8ea4db0fcc" providerId="ADAL" clId="{9DFE1A56-CF74-409D-998E-03240424692F}" dt="2025-04-02T05:02:10.365" v="3128" actId="1076"/>
          <ac:cxnSpMkLst>
            <pc:docMk/>
            <pc:sldMk cId="3266643823" sldId="348"/>
            <ac:cxnSpMk id="23" creationId="{C1D380C9-0D32-B17B-32C6-A3C869341F95}"/>
          </ac:cxnSpMkLst>
        </pc:cxnChg>
      </pc:sldChg>
      <pc:sldChg chg="del">
        <pc:chgData name="Ann Nguyen" userId="6411a1c9-2f25-41b8-b0f3-1f8ea4db0fcc" providerId="ADAL" clId="{9DFE1A56-CF74-409D-998E-03240424692F}" dt="2025-04-02T06:00:03.801" v="6597" actId="2696"/>
        <pc:sldMkLst>
          <pc:docMk/>
          <pc:sldMk cId="744462730" sldId="350"/>
        </pc:sldMkLst>
      </pc:sldChg>
      <pc:sldChg chg="addSp delSp modSp mod">
        <pc:chgData name="Ann Nguyen" userId="6411a1c9-2f25-41b8-b0f3-1f8ea4db0fcc" providerId="ADAL" clId="{9DFE1A56-CF74-409D-998E-03240424692F}" dt="2025-04-03T03:34:55.508" v="8387" actId="20577"/>
        <pc:sldMkLst>
          <pc:docMk/>
          <pc:sldMk cId="178655705" sldId="351"/>
        </pc:sldMkLst>
        <pc:spChg chg="mod">
          <ac:chgData name="Ann Nguyen" userId="6411a1c9-2f25-41b8-b0f3-1f8ea4db0fcc" providerId="ADAL" clId="{9DFE1A56-CF74-409D-998E-03240424692F}" dt="2025-04-03T00:50:21.001" v="6732" actId="20577"/>
          <ac:spMkLst>
            <pc:docMk/>
            <pc:sldMk cId="178655705" sldId="351"/>
            <ac:spMk id="3" creationId="{C36151A2-97E5-3048-E7E9-62D04EB49011}"/>
          </ac:spMkLst>
        </pc:spChg>
        <pc:spChg chg="mod">
          <ac:chgData name="Ann Nguyen" userId="6411a1c9-2f25-41b8-b0f3-1f8ea4db0fcc" providerId="ADAL" clId="{9DFE1A56-CF74-409D-998E-03240424692F}" dt="2025-04-03T03:34:48.092" v="8365" actId="1076"/>
          <ac:spMkLst>
            <pc:docMk/>
            <pc:sldMk cId="178655705" sldId="351"/>
            <ac:spMk id="6" creationId="{3E78C42A-8576-634B-79DB-24AA4ED51C48}"/>
          </ac:spMkLst>
        </pc:spChg>
        <pc:spChg chg="add mod">
          <ac:chgData name="Ann Nguyen" userId="6411a1c9-2f25-41b8-b0f3-1f8ea4db0fcc" providerId="ADAL" clId="{9DFE1A56-CF74-409D-998E-03240424692F}" dt="2025-04-03T03:34:55.508" v="8387" actId="20577"/>
          <ac:spMkLst>
            <pc:docMk/>
            <pc:sldMk cId="178655705" sldId="351"/>
            <ac:spMk id="8" creationId="{7807FDE5-4524-EE76-BA60-FB2177E88235}"/>
          </ac:spMkLst>
        </pc:spChg>
      </pc:sldChg>
      <pc:sldChg chg="del">
        <pc:chgData name="Ann Nguyen" userId="6411a1c9-2f25-41b8-b0f3-1f8ea4db0fcc" providerId="ADAL" clId="{9DFE1A56-CF74-409D-998E-03240424692F}" dt="2025-04-02T05:59:30.761" v="6587" actId="2696"/>
        <pc:sldMkLst>
          <pc:docMk/>
          <pc:sldMk cId="1021313052" sldId="354"/>
        </pc:sldMkLst>
      </pc:sldChg>
      <pc:sldChg chg="addSp delSp modSp mod">
        <pc:chgData name="Ann Nguyen" userId="6411a1c9-2f25-41b8-b0f3-1f8ea4db0fcc" providerId="ADAL" clId="{9DFE1A56-CF74-409D-998E-03240424692F}" dt="2025-04-03T03:36:43.647" v="8412" actId="478"/>
        <pc:sldMkLst>
          <pc:docMk/>
          <pc:sldMk cId="1883985912" sldId="356"/>
        </pc:sldMkLst>
        <pc:spChg chg="mod">
          <ac:chgData name="Ann Nguyen" userId="6411a1c9-2f25-41b8-b0f3-1f8ea4db0fcc" providerId="ADAL" clId="{9DFE1A56-CF74-409D-998E-03240424692F}" dt="2025-04-03T00:50:13.584" v="6730" actId="20577"/>
          <ac:spMkLst>
            <pc:docMk/>
            <pc:sldMk cId="1883985912" sldId="356"/>
            <ac:spMk id="3" creationId="{C36151A2-97E5-3048-E7E9-62D04EB49011}"/>
          </ac:spMkLst>
        </pc:spChg>
        <pc:spChg chg="mod">
          <ac:chgData name="Ann Nguyen" userId="6411a1c9-2f25-41b8-b0f3-1f8ea4db0fcc" providerId="ADAL" clId="{9DFE1A56-CF74-409D-998E-03240424692F}" dt="2025-04-03T03:36:32.741" v="8409" actId="1076"/>
          <ac:spMkLst>
            <pc:docMk/>
            <pc:sldMk cId="1883985912" sldId="356"/>
            <ac:spMk id="8" creationId="{B41DD2BC-5519-971E-010A-7178B71AED0C}"/>
          </ac:spMkLst>
        </pc:spChg>
        <pc:spChg chg="mod">
          <ac:chgData name="Ann Nguyen" userId="6411a1c9-2f25-41b8-b0f3-1f8ea4db0fcc" providerId="ADAL" clId="{9DFE1A56-CF74-409D-998E-03240424692F}" dt="2025-04-03T03:36:39.393" v="8411" actId="1076"/>
          <ac:spMkLst>
            <pc:docMk/>
            <pc:sldMk cId="1883985912" sldId="356"/>
            <ac:spMk id="9" creationId="{D9C4B11D-0B77-1A16-3DBE-423FF850A866}"/>
          </ac:spMkLst>
        </pc:spChg>
        <pc:spChg chg="mod">
          <ac:chgData name="Ann Nguyen" userId="6411a1c9-2f25-41b8-b0f3-1f8ea4db0fcc" providerId="ADAL" clId="{9DFE1A56-CF74-409D-998E-03240424692F}" dt="2025-04-03T03:36:36.857" v="8410" actId="1076"/>
          <ac:spMkLst>
            <pc:docMk/>
            <pc:sldMk cId="1883985912" sldId="356"/>
            <ac:spMk id="14" creationId="{8D769753-7742-7D02-FF0E-A76965DA68B7}"/>
          </ac:spMkLst>
        </pc:spChg>
      </pc:sldChg>
      <pc:sldChg chg="addSp delSp modSp mod">
        <pc:chgData name="Ann Nguyen" userId="6411a1c9-2f25-41b8-b0f3-1f8ea4db0fcc" providerId="ADAL" clId="{9DFE1A56-CF74-409D-998E-03240424692F}" dt="2025-04-03T03:33:19.841" v="8335" actId="1076"/>
        <pc:sldMkLst>
          <pc:docMk/>
          <pc:sldMk cId="6751757" sldId="357"/>
        </pc:sldMkLst>
        <pc:spChg chg="mod">
          <ac:chgData name="Ann Nguyen" userId="6411a1c9-2f25-41b8-b0f3-1f8ea4db0fcc" providerId="ADAL" clId="{9DFE1A56-CF74-409D-998E-03240424692F}" dt="2025-04-03T03:32:33.475" v="8307" actId="1076"/>
          <ac:spMkLst>
            <pc:docMk/>
            <pc:sldMk cId="6751757" sldId="357"/>
            <ac:spMk id="2" creationId="{00000000-0000-0000-0000-000000000000}"/>
          </ac:spMkLst>
        </pc:spChg>
        <pc:spChg chg="mod">
          <ac:chgData name="Ann Nguyen" userId="6411a1c9-2f25-41b8-b0f3-1f8ea4db0fcc" providerId="ADAL" clId="{9DFE1A56-CF74-409D-998E-03240424692F}" dt="2025-04-03T00:50:43.228" v="6738" actId="20577"/>
          <ac:spMkLst>
            <pc:docMk/>
            <pc:sldMk cId="6751757" sldId="357"/>
            <ac:spMk id="8" creationId="{A28438A8-4EAA-616C-0918-6883EF87A2B9}"/>
          </ac:spMkLst>
        </pc:spChg>
        <pc:spChg chg="mod">
          <ac:chgData name="Ann Nguyen" userId="6411a1c9-2f25-41b8-b0f3-1f8ea4db0fcc" providerId="ADAL" clId="{9DFE1A56-CF74-409D-998E-03240424692F}" dt="2025-04-03T03:33:19.841" v="8335" actId="1076"/>
          <ac:spMkLst>
            <pc:docMk/>
            <pc:sldMk cId="6751757" sldId="357"/>
            <ac:spMk id="17" creationId="{9AB9F9EC-7571-0436-6D3B-406EBBCBF3EA}"/>
          </ac:spMkLst>
        </pc:spChg>
        <pc:spChg chg="mod">
          <ac:chgData name="Ann Nguyen" userId="6411a1c9-2f25-41b8-b0f3-1f8ea4db0fcc" providerId="ADAL" clId="{9DFE1A56-CF74-409D-998E-03240424692F}" dt="2025-04-03T03:33:17.018" v="8334" actId="1076"/>
          <ac:spMkLst>
            <pc:docMk/>
            <pc:sldMk cId="6751757" sldId="357"/>
            <ac:spMk id="21" creationId="{78D97393-7171-0CD2-C975-118B50755F0D}"/>
          </ac:spMkLst>
        </pc:spChg>
        <pc:graphicFrameChg chg="mod modGraphic">
          <ac:chgData name="Ann Nguyen" userId="6411a1c9-2f25-41b8-b0f3-1f8ea4db0fcc" providerId="ADAL" clId="{9DFE1A56-CF74-409D-998E-03240424692F}" dt="2025-04-03T03:33:12.594" v="8333" actId="1076"/>
          <ac:graphicFrameMkLst>
            <pc:docMk/>
            <pc:sldMk cId="6751757" sldId="357"/>
            <ac:graphicFrameMk id="22" creationId="{F3652271-1E0C-51FF-A738-EA80DBAA521F}"/>
          </ac:graphicFrameMkLst>
        </pc:graphicFrameChg>
      </pc:sldChg>
      <pc:sldChg chg="addSp delSp modSp add mod">
        <pc:chgData name="Ann Nguyen" userId="6411a1c9-2f25-41b8-b0f3-1f8ea4db0fcc" providerId="ADAL" clId="{9DFE1A56-CF74-409D-998E-03240424692F}" dt="2025-04-02T05:23:14.971" v="3847" actId="20577"/>
        <pc:sldMkLst>
          <pc:docMk/>
          <pc:sldMk cId="3564528204" sldId="358"/>
        </pc:sldMkLst>
        <pc:spChg chg="add mod">
          <ac:chgData name="Ann Nguyen" userId="6411a1c9-2f25-41b8-b0f3-1f8ea4db0fcc" providerId="ADAL" clId="{9DFE1A56-CF74-409D-998E-03240424692F}" dt="2025-04-02T05:02:45.683" v="3137" actId="1076"/>
          <ac:spMkLst>
            <pc:docMk/>
            <pc:sldMk cId="3564528204" sldId="358"/>
            <ac:spMk id="2" creationId="{19746C66-6093-2574-244E-B76B78853111}"/>
          </ac:spMkLst>
        </pc:spChg>
        <pc:spChg chg="mod">
          <ac:chgData name="Ann Nguyen" userId="6411a1c9-2f25-41b8-b0f3-1f8ea4db0fcc" providerId="ADAL" clId="{9DFE1A56-CF74-409D-998E-03240424692F}" dt="2025-04-02T05:02:42.563" v="3136" actId="1076"/>
          <ac:spMkLst>
            <pc:docMk/>
            <pc:sldMk cId="3564528204" sldId="358"/>
            <ac:spMk id="6" creationId="{B4179A09-8503-A699-4F42-18FDB8B3D683}"/>
          </ac:spMkLst>
        </pc:spChg>
        <pc:graphicFrameChg chg="mod modGraphic">
          <ac:chgData name="Ann Nguyen" userId="6411a1c9-2f25-41b8-b0f3-1f8ea4db0fcc" providerId="ADAL" clId="{9DFE1A56-CF74-409D-998E-03240424692F}" dt="2025-04-02T05:23:14.971" v="3847" actId="20577"/>
          <ac:graphicFrameMkLst>
            <pc:docMk/>
            <pc:sldMk cId="3564528204" sldId="358"/>
            <ac:graphicFrameMk id="26" creationId="{A2105286-1BE7-B414-39E3-810793BADAB7}"/>
          </ac:graphicFrameMkLst>
        </pc:graphicFrameChg>
      </pc:sldChg>
      <pc:sldChg chg="addSp delSp modSp add mod ord">
        <pc:chgData name="Ann Nguyen" userId="6411a1c9-2f25-41b8-b0f3-1f8ea4db0fcc" providerId="ADAL" clId="{9DFE1A56-CF74-409D-998E-03240424692F}" dt="2025-04-02T05:58:58.172" v="6582" actId="1076"/>
        <pc:sldMkLst>
          <pc:docMk/>
          <pc:sldMk cId="18828560" sldId="359"/>
        </pc:sldMkLst>
        <pc:spChg chg="add mod">
          <ac:chgData name="Ann Nguyen" userId="6411a1c9-2f25-41b8-b0f3-1f8ea4db0fcc" providerId="ADAL" clId="{9DFE1A56-CF74-409D-998E-03240424692F}" dt="2025-04-02T05:12:21.978" v="3252" actId="1076"/>
          <ac:spMkLst>
            <pc:docMk/>
            <pc:sldMk cId="18828560" sldId="359"/>
            <ac:spMk id="2" creationId="{5E1690CF-8F48-39A6-A893-44A9B892F001}"/>
          </ac:spMkLst>
        </pc:spChg>
        <pc:spChg chg="add mod">
          <ac:chgData name="Ann Nguyen" userId="6411a1c9-2f25-41b8-b0f3-1f8ea4db0fcc" providerId="ADAL" clId="{9DFE1A56-CF74-409D-998E-03240424692F}" dt="2025-04-02T05:12:43.011" v="3257" actId="1076"/>
          <ac:spMkLst>
            <pc:docMk/>
            <pc:sldMk cId="18828560" sldId="359"/>
            <ac:spMk id="4" creationId="{FE7F5697-6614-29F9-26D5-17F91A9D44F5}"/>
          </ac:spMkLst>
        </pc:spChg>
        <pc:spChg chg="mod">
          <ac:chgData name="Ann Nguyen" userId="6411a1c9-2f25-41b8-b0f3-1f8ea4db0fcc" providerId="ADAL" clId="{9DFE1A56-CF74-409D-998E-03240424692F}" dt="2025-04-02T05:58:58.172" v="6582" actId="1076"/>
          <ac:spMkLst>
            <pc:docMk/>
            <pc:sldMk cId="18828560" sldId="359"/>
            <ac:spMk id="6" creationId="{B4179A09-8503-A699-4F42-18FDB8B3D683}"/>
          </ac:spMkLst>
        </pc:spChg>
        <pc:spChg chg="mod">
          <ac:chgData name="Ann Nguyen" userId="6411a1c9-2f25-41b8-b0f3-1f8ea4db0fcc" providerId="ADAL" clId="{9DFE1A56-CF74-409D-998E-03240424692F}" dt="2025-04-02T05:12:40.165" v="3256" actId="1076"/>
          <ac:spMkLst>
            <pc:docMk/>
            <pc:sldMk cId="18828560" sldId="359"/>
            <ac:spMk id="7" creationId="{88CA90DD-8ED6-E824-64A6-4FAEC9A2287D}"/>
          </ac:spMkLst>
        </pc:spChg>
        <pc:spChg chg="mod">
          <ac:chgData name="Ann Nguyen" userId="6411a1c9-2f25-41b8-b0f3-1f8ea4db0fcc" providerId="ADAL" clId="{9DFE1A56-CF74-409D-998E-03240424692F}" dt="2025-04-02T05:11:52.893" v="3246" actId="1076"/>
          <ac:spMkLst>
            <pc:docMk/>
            <pc:sldMk cId="18828560" sldId="359"/>
            <ac:spMk id="20" creationId="{4EC2256D-5A86-A70B-0694-F54F8947BFF1}"/>
          </ac:spMkLst>
        </pc:spChg>
        <pc:spChg chg="mod">
          <ac:chgData name="Ann Nguyen" userId="6411a1c9-2f25-41b8-b0f3-1f8ea4db0fcc" providerId="ADAL" clId="{9DFE1A56-CF74-409D-998E-03240424692F}" dt="2025-04-02T05:12:25.121" v="3253" actId="1076"/>
          <ac:spMkLst>
            <pc:docMk/>
            <pc:sldMk cId="18828560" sldId="359"/>
            <ac:spMk id="22" creationId="{2486F512-4BA4-D6FA-EF55-D042F46FE128}"/>
          </ac:spMkLst>
        </pc:spChg>
        <pc:graphicFrameChg chg="add mod modGraphic">
          <ac:chgData name="Ann Nguyen" userId="6411a1c9-2f25-41b8-b0f3-1f8ea4db0fcc" providerId="ADAL" clId="{9DFE1A56-CF74-409D-998E-03240424692F}" dt="2025-04-02T05:23:19.821" v="3854" actId="20577"/>
          <ac:graphicFrameMkLst>
            <pc:docMk/>
            <pc:sldMk cId="18828560" sldId="359"/>
            <ac:graphicFrameMk id="3" creationId="{7CDA0770-2AA5-3A7A-50B4-46BED1589194}"/>
          </ac:graphicFrameMkLst>
        </pc:graphicFrameChg>
        <pc:graphicFrameChg chg="mod modGraphic">
          <ac:chgData name="Ann Nguyen" userId="6411a1c9-2f25-41b8-b0f3-1f8ea4db0fcc" providerId="ADAL" clId="{9DFE1A56-CF74-409D-998E-03240424692F}" dt="2025-04-02T05:23:22.901" v="3861" actId="20577"/>
          <ac:graphicFrameMkLst>
            <pc:docMk/>
            <pc:sldMk cId="18828560" sldId="359"/>
            <ac:graphicFrameMk id="26" creationId="{A2105286-1BE7-B414-39E3-810793BADAB7}"/>
          </ac:graphicFrameMkLst>
        </pc:graphicFrameChg>
      </pc:sldChg>
      <pc:sldChg chg="delSp modSp add mod ord">
        <pc:chgData name="Ann Nguyen" userId="6411a1c9-2f25-41b8-b0f3-1f8ea4db0fcc" providerId="ADAL" clId="{9DFE1A56-CF74-409D-998E-03240424692F}" dt="2025-04-02T05:34:28.266" v="4445" actId="20577"/>
        <pc:sldMkLst>
          <pc:docMk/>
          <pc:sldMk cId="46890906" sldId="360"/>
        </pc:sldMkLst>
        <pc:spChg chg="mod">
          <ac:chgData name="Ann Nguyen" userId="6411a1c9-2f25-41b8-b0f3-1f8ea4db0fcc" providerId="ADAL" clId="{9DFE1A56-CF74-409D-998E-03240424692F}" dt="2025-04-02T05:34:28.266" v="4445" actId="20577"/>
          <ac:spMkLst>
            <pc:docMk/>
            <pc:sldMk cId="46890906" sldId="360"/>
            <ac:spMk id="6" creationId="{B4179A09-8503-A699-4F42-18FDB8B3D683}"/>
          </ac:spMkLst>
        </pc:spChg>
        <pc:spChg chg="mod">
          <ac:chgData name="Ann Nguyen" userId="6411a1c9-2f25-41b8-b0f3-1f8ea4db0fcc" providerId="ADAL" clId="{9DFE1A56-CF74-409D-998E-03240424692F}" dt="2025-04-02T05:33:34.858" v="4393" actId="1076"/>
          <ac:spMkLst>
            <pc:docMk/>
            <pc:sldMk cId="46890906" sldId="360"/>
            <ac:spMk id="7" creationId="{88CA90DD-8ED6-E824-64A6-4FAEC9A2287D}"/>
          </ac:spMkLst>
        </pc:spChg>
        <pc:spChg chg="mod">
          <ac:chgData name="Ann Nguyen" userId="6411a1c9-2f25-41b8-b0f3-1f8ea4db0fcc" providerId="ADAL" clId="{9DFE1A56-CF74-409D-998E-03240424692F}" dt="2025-04-02T05:33:59.107" v="4398" actId="1076"/>
          <ac:spMkLst>
            <pc:docMk/>
            <pc:sldMk cId="46890906" sldId="360"/>
            <ac:spMk id="31" creationId="{83046F6D-E2D4-D0AB-D6D6-747B0B6F1F27}"/>
          </ac:spMkLst>
        </pc:spChg>
        <pc:graphicFrameChg chg="mod modGraphic">
          <ac:chgData name="Ann Nguyen" userId="6411a1c9-2f25-41b8-b0f3-1f8ea4db0fcc" providerId="ADAL" clId="{9DFE1A56-CF74-409D-998E-03240424692F}" dt="2025-04-02T05:33:54.857" v="4397" actId="20577"/>
          <ac:graphicFrameMkLst>
            <pc:docMk/>
            <pc:sldMk cId="46890906" sldId="360"/>
            <ac:graphicFrameMk id="26" creationId="{A2105286-1BE7-B414-39E3-810793BADAB7}"/>
          </ac:graphicFrameMkLst>
        </pc:graphicFrameChg>
      </pc:sldChg>
      <pc:sldChg chg="add del">
        <pc:chgData name="Ann Nguyen" userId="6411a1c9-2f25-41b8-b0f3-1f8ea4db0fcc" providerId="ADAL" clId="{9DFE1A56-CF74-409D-998E-03240424692F}" dt="2025-04-02T05:18:17.200" v="3297" actId="2696"/>
        <pc:sldMkLst>
          <pc:docMk/>
          <pc:sldMk cId="2925717689" sldId="360"/>
        </pc:sldMkLst>
      </pc:sldChg>
      <pc:sldChg chg="add del ord">
        <pc:chgData name="Ann Nguyen" userId="6411a1c9-2f25-41b8-b0f3-1f8ea4db0fcc" providerId="ADAL" clId="{9DFE1A56-CF74-409D-998E-03240424692F}" dt="2025-04-02T05:30:40.141" v="4326" actId="2696"/>
        <pc:sldMkLst>
          <pc:docMk/>
          <pc:sldMk cId="1514443417" sldId="361"/>
        </pc:sldMkLst>
      </pc:sldChg>
      <pc:sldChg chg="modSp add mod">
        <pc:chgData name="Ann Nguyen" userId="6411a1c9-2f25-41b8-b0f3-1f8ea4db0fcc" providerId="ADAL" clId="{9DFE1A56-CF74-409D-998E-03240424692F}" dt="2025-04-02T05:38:15.751" v="4790" actId="14734"/>
        <pc:sldMkLst>
          <pc:docMk/>
          <pc:sldMk cId="3255419945" sldId="361"/>
        </pc:sldMkLst>
        <pc:spChg chg="mod">
          <ac:chgData name="Ann Nguyen" userId="6411a1c9-2f25-41b8-b0f3-1f8ea4db0fcc" providerId="ADAL" clId="{9DFE1A56-CF74-409D-998E-03240424692F}" dt="2025-04-02T05:33:02.728" v="4384" actId="1076"/>
          <ac:spMkLst>
            <pc:docMk/>
            <pc:sldMk cId="3255419945" sldId="361"/>
            <ac:spMk id="6" creationId="{B4179A09-8503-A699-4F42-18FDB8B3D683}"/>
          </ac:spMkLst>
        </pc:spChg>
        <pc:spChg chg="mod">
          <ac:chgData name="Ann Nguyen" userId="6411a1c9-2f25-41b8-b0f3-1f8ea4db0fcc" providerId="ADAL" clId="{9DFE1A56-CF74-409D-998E-03240424692F}" dt="2025-04-02T05:32:54.588" v="4383" actId="1076"/>
          <ac:spMkLst>
            <pc:docMk/>
            <pc:sldMk cId="3255419945" sldId="361"/>
            <ac:spMk id="7" creationId="{88CA90DD-8ED6-E824-64A6-4FAEC9A2287D}"/>
          </ac:spMkLst>
        </pc:spChg>
        <pc:spChg chg="mod">
          <ac:chgData name="Ann Nguyen" userId="6411a1c9-2f25-41b8-b0f3-1f8ea4db0fcc" providerId="ADAL" clId="{9DFE1A56-CF74-409D-998E-03240424692F}" dt="2025-04-02T05:32:42.888" v="4380" actId="1076"/>
          <ac:spMkLst>
            <pc:docMk/>
            <pc:sldMk cId="3255419945" sldId="361"/>
            <ac:spMk id="20" creationId="{4EC2256D-5A86-A70B-0694-F54F8947BFF1}"/>
          </ac:spMkLst>
        </pc:spChg>
        <pc:spChg chg="mod">
          <ac:chgData name="Ann Nguyen" userId="6411a1c9-2f25-41b8-b0f3-1f8ea4db0fcc" providerId="ADAL" clId="{9DFE1A56-CF74-409D-998E-03240424692F}" dt="2025-04-02T05:32:49.378" v="4382" actId="14100"/>
          <ac:spMkLst>
            <pc:docMk/>
            <pc:sldMk cId="3255419945" sldId="361"/>
            <ac:spMk id="22" creationId="{2486F512-4BA4-D6FA-EF55-D042F46FE128}"/>
          </ac:spMkLst>
        </pc:spChg>
        <pc:spChg chg="mod">
          <ac:chgData name="Ann Nguyen" userId="6411a1c9-2f25-41b8-b0f3-1f8ea4db0fcc" providerId="ADAL" clId="{9DFE1A56-CF74-409D-998E-03240424692F}" dt="2025-04-02T05:32:32.360" v="4378" actId="1076"/>
          <ac:spMkLst>
            <pc:docMk/>
            <pc:sldMk cId="3255419945" sldId="361"/>
            <ac:spMk id="31" creationId="{83046F6D-E2D4-D0AB-D6D6-747B0B6F1F27}"/>
          </ac:spMkLst>
        </pc:spChg>
        <pc:graphicFrameChg chg="mod modGraphic">
          <ac:chgData name="Ann Nguyen" userId="6411a1c9-2f25-41b8-b0f3-1f8ea4db0fcc" providerId="ADAL" clId="{9DFE1A56-CF74-409D-998E-03240424692F}" dt="2025-04-02T05:38:15.751" v="4790" actId="14734"/>
          <ac:graphicFrameMkLst>
            <pc:docMk/>
            <pc:sldMk cId="3255419945" sldId="361"/>
            <ac:graphicFrameMk id="26" creationId="{A2105286-1BE7-B414-39E3-810793BADAB7}"/>
          </ac:graphicFrameMkLst>
        </pc:graphicFrameChg>
        <pc:cxnChg chg="mod">
          <ac:chgData name="Ann Nguyen" userId="6411a1c9-2f25-41b8-b0f3-1f8ea4db0fcc" providerId="ADAL" clId="{9DFE1A56-CF74-409D-998E-03240424692F}" dt="2025-04-02T05:33:13.262" v="4386" actId="14100"/>
          <ac:cxnSpMkLst>
            <pc:docMk/>
            <pc:sldMk cId="3255419945" sldId="361"/>
            <ac:cxnSpMk id="23" creationId="{C1D380C9-0D32-B17B-32C6-A3C869341F95}"/>
          </ac:cxnSpMkLst>
        </pc:cxnChg>
      </pc:sldChg>
      <pc:sldChg chg="modSp add mod ord">
        <pc:chgData name="Ann Nguyen" userId="6411a1c9-2f25-41b8-b0f3-1f8ea4db0fcc" providerId="ADAL" clId="{9DFE1A56-CF74-409D-998E-03240424692F}" dt="2025-04-02T05:58:44.748" v="6581" actId="14100"/>
        <pc:sldMkLst>
          <pc:docMk/>
          <pc:sldMk cId="345680572" sldId="362"/>
        </pc:sldMkLst>
        <pc:spChg chg="mod">
          <ac:chgData name="Ann Nguyen" userId="6411a1c9-2f25-41b8-b0f3-1f8ea4db0fcc" providerId="ADAL" clId="{9DFE1A56-CF74-409D-998E-03240424692F}" dt="2025-04-02T05:55:03.785" v="6360" actId="1076"/>
          <ac:spMkLst>
            <pc:docMk/>
            <pc:sldMk cId="345680572" sldId="362"/>
            <ac:spMk id="2" creationId="{5E1690CF-8F48-39A6-A893-44A9B892F001}"/>
          </ac:spMkLst>
        </pc:spChg>
        <pc:spChg chg="mod">
          <ac:chgData name="Ann Nguyen" userId="6411a1c9-2f25-41b8-b0f3-1f8ea4db0fcc" providerId="ADAL" clId="{9DFE1A56-CF74-409D-998E-03240424692F}" dt="2025-04-02T05:54:40.426" v="6355" actId="1076"/>
          <ac:spMkLst>
            <pc:docMk/>
            <pc:sldMk cId="345680572" sldId="362"/>
            <ac:spMk id="4" creationId="{FE7F5697-6614-29F9-26D5-17F91A9D44F5}"/>
          </ac:spMkLst>
        </pc:spChg>
        <pc:spChg chg="mod">
          <ac:chgData name="Ann Nguyen" userId="6411a1c9-2f25-41b8-b0f3-1f8ea4db0fcc" providerId="ADAL" clId="{9DFE1A56-CF74-409D-998E-03240424692F}" dt="2025-04-02T05:54:39.416" v="6354" actId="1076"/>
          <ac:spMkLst>
            <pc:docMk/>
            <pc:sldMk cId="345680572" sldId="362"/>
            <ac:spMk id="6" creationId="{B4179A09-8503-A699-4F42-18FDB8B3D683}"/>
          </ac:spMkLst>
        </pc:spChg>
        <pc:spChg chg="mod">
          <ac:chgData name="Ann Nguyen" userId="6411a1c9-2f25-41b8-b0f3-1f8ea4db0fcc" providerId="ADAL" clId="{9DFE1A56-CF74-409D-998E-03240424692F}" dt="2025-04-02T05:53:39.172" v="6341" actId="255"/>
          <ac:spMkLst>
            <pc:docMk/>
            <pc:sldMk cId="345680572" sldId="362"/>
            <ac:spMk id="7" creationId="{88CA90DD-8ED6-E824-64A6-4FAEC9A2287D}"/>
          </ac:spMkLst>
        </pc:spChg>
        <pc:spChg chg="mod">
          <ac:chgData name="Ann Nguyen" userId="6411a1c9-2f25-41b8-b0f3-1f8ea4db0fcc" providerId="ADAL" clId="{9DFE1A56-CF74-409D-998E-03240424692F}" dt="2025-04-02T05:54:54.586" v="6357" actId="1076"/>
          <ac:spMkLst>
            <pc:docMk/>
            <pc:sldMk cId="345680572" sldId="362"/>
            <ac:spMk id="20" creationId="{4EC2256D-5A86-A70B-0694-F54F8947BFF1}"/>
          </ac:spMkLst>
        </pc:spChg>
        <pc:spChg chg="mod">
          <ac:chgData name="Ann Nguyen" userId="6411a1c9-2f25-41b8-b0f3-1f8ea4db0fcc" providerId="ADAL" clId="{9DFE1A56-CF74-409D-998E-03240424692F}" dt="2025-04-02T05:54:57.426" v="6358" actId="1076"/>
          <ac:spMkLst>
            <pc:docMk/>
            <pc:sldMk cId="345680572" sldId="362"/>
            <ac:spMk id="22" creationId="{2486F512-4BA4-D6FA-EF55-D042F46FE128}"/>
          </ac:spMkLst>
        </pc:spChg>
        <pc:graphicFrameChg chg="mod modGraphic">
          <ac:chgData name="Ann Nguyen" userId="6411a1c9-2f25-41b8-b0f3-1f8ea4db0fcc" providerId="ADAL" clId="{9DFE1A56-CF74-409D-998E-03240424692F}" dt="2025-04-02T05:54:45.426" v="6356" actId="14734"/>
          <ac:graphicFrameMkLst>
            <pc:docMk/>
            <pc:sldMk cId="345680572" sldId="362"/>
            <ac:graphicFrameMk id="3" creationId="{7CDA0770-2AA5-3A7A-50B4-46BED1589194}"/>
          </ac:graphicFrameMkLst>
        </pc:graphicFrameChg>
        <pc:graphicFrameChg chg="mod modGraphic">
          <ac:chgData name="Ann Nguyen" userId="6411a1c9-2f25-41b8-b0f3-1f8ea4db0fcc" providerId="ADAL" clId="{9DFE1A56-CF74-409D-998E-03240424692F}" dt="2025-04-02T05:58:44.748" v="6581" actId="14100"/>
          <ac:graphicFrameMkLst>
            <pc:docMk/>
            <pc:sldMk cId="345680572" sldId="362"/>
            <ac:graphicFrameMk id="26" creationId="{A2105286-1BE7-B414-39E3-810793BADAB7}"/>
          </ac:graphicFrameMkLst>
        </pc:graphicFrameChg>
      </pc:sldChg>
      <pc:sldChg chg="addSp delSp modSp add mod ord">
        <pc:chgData name="Ann Nguyen" userId="6411a1c9-2f25-41b8-b0f3-1f8ea4db0fcc" providerId="ADAL" clId="{9DFE1A56-CF74-409D-998E-03240424692F}" dt="2025-04-02T05:51:23.919" v="6106" actId="1076"/>
        <pc:sldMkLst>
          <pc:docMk/>
          <pc:sldMk cId="480164047" sldId="363"/>
        </pc:sldMkLst>
        <pc:spChg chg="add mod">
          <ac:chgData name="Ann Nguyen" userId="6411a1c9-2f25-41b8-b0f3-1f8ea4db0fcc" providerId="ADAL" clId="{9DFE1A56-CF74-409D-998E-03240424692F}" dt="2025-04-02T05:51:23.919" v="6106" actId="1076"/>
          <ac:spMkLst>
            <pc:docMk/>
            <pc:sldMk cId="480164047" sldId="363"/>
            <ac:spMk id="2" creationId="{5A87C056-350D-E2BA-0A3C-37E21CCC1D3C}"/>
          </ac:spMkLst>
        </pc:spChg>
        <pc:spChg chg="add mod">
          <ac:chgData name="Ann Nguyen" userId="6411a1c9-2f25-41b8-b0f3-1f8ea4db0fcc" providerId="ADAL" clId="{9DFE1A56-CF74-409D-998E-03240424692F}" dt="2025-04-02T05:49:09.160" v="5792" actId="1076"/>
          <ac:spMkLst>
            <pc:docMk/>
            <pc:sldMk cId="480164047" sldId="363"/>
            <ac:spMk id="4" creationId="{0855F794-C846-57B6-3EF5-BA0F4EB993DA}"/>
          </ac:spMkLst>
        </pc:spChg>
        <pc:spChg chg="mod">
          <ac:chgData name="Ann Nguyen" userId="6411a1c9-2f25-41b8-b0f3-1f8ea4db0fcc" providerId="ADAL" clId="{9DFE1A56-CF74-409D-998E-03240424692F}" dt="2025-04-02T05:40:16.379" v="4825" actId="20577"/>
          <ac:spMkLst>
            <pc:docMk/>
            <pc:sldMk cId="480164047" sldId="363"/>
            <ac:spMk id="6" creationId="{B4179A09-8503-A699-4F42-18FDB8B3D683}"/>
          </ac:spMkLst>
        </pc:spChg>
        <pc:spChg chg="mod">
          <ac:chgData name="Ann Nguyen" userId="6411a1c9-2f25-41b8-b0f3-1f8ea4db0fcc" providerId="ADAL" clId="{9DFE1A56-CF74-409D-998E-03240424692F}" dt="2025-04-02T05:49:03.980" v="5791" actId="1076"/>
          <ac:spMkLst>
            <pc:docMk/>
            <pc:sldMk cId="480164047" sldId="363"/>
            <ac:spMk id="7" creationId="{88CA90DD-8ED6-E824-64A6-4FAEC9A2287D}"/>
          </ac:spMkLst>
        </pc:spChg>
        <pc:spChg chg="add mod">
          <ac:chgData name="Ann Nguyen" userId="6411a1c9-2f25-41b8-b0f3-1f8ea4db0fcc" providerId="ADAL" clId="{9DFE1A56-CF74-409D-998E-03240424692F}" dt="2025-04-02T05:49:14.552" v="5793" actId="1076"/>
          <ac:spMkLst>
            <pc:docMk/>
            <pc:sldMk cId="480164047" sldId="363"/>
            <ac:spMk id="9" creationId="{E0BBDC2D-1FAC-B2C0-7AB4-88813D21D5AA}"/>
          </ac:spMkLst>
        </pc:spChg>
        <pc:graphicFrameChg chg="mod modGraphic">
          <ac:chgData name="Ann Nguyen" userId="6411a1c9-2f25-41b8-b0f3-1f8ea4db0fcc" providerId="ADAL" clId="{9DFE1A56-CF74-409D-998E-03240424692F}" dt="2025-04-02T05:51:20.728" v="6105" actId="1076"/>
          <ac:graphicFrameMkLst>
            <pc:docMk/>
            <pc:sldMk cId="480164047" sldId="363"/>
            <ac:graphicFrameMk id="26" creationId="{A2105286-1BE7-B414-39E3-810793BADAB7}"/>
          </ac:graphicFrameMkLst>
        </pc:graphicFrameChg>
      </pc:sldChg>
      <pc:sldChg chg="addSp delSp modSp add mod">
        <pc:chgData name="Ann Nguyen" userId="6411a1c9-2f25-41b8-b0f3-1f8ea4db0fcc" providerId="ADAL" clId="{9DFE1A56-CF74-409D-998E-03240424692F}" dt="2025-04-03T03:31:42.041" v="8298" actId="1076"/>
        <pc:sldMkLst>
          <pc:docMk/>
          <pc:sldMk cId="4167200369" sldId="364"/>
        </pc:sldMkLst>
        <pc:spChg chg="mod">
          <ac:chgData name="Ann Nguyen" userId="6411a1c9-2f25-41b8-b0f3-1f8ea4db0fcc" providerId="ADAL" clId="{9DFE1A56-CF74-409D-998E-03240424692F}" dt="2025-04-03T03:31:38.006" v="8297" actId="1076"/>
          <ac:spMkLst>
            <pc:docMk/>
            <pc:sldMk cId="4167200369" sldId="364"/>
            <ac:spMk id="2" creationId="{00000000-0000-0000-0000-000000000000}"/>
          </ac:spMkLst>
        </pc:spChg>
        <pc:spChg chg="add mod">
          <ac:chgData name="Ann Nguyen" userId="6411a1c9-2f25-41b8-b0f3-1f8ea4db0fcc" providerId="ADAL" clId="{9DFE1A56-CF74-409D-998E-03240424692F}" dt="2025-04-03T00:51:32.171" v="6747"/>
          <ac:spMkLst>
            <pc:docMk/>
            <pc:sldMk cId="4167200369" sldId="364"/>
            <ac:spMk id="5" creationId="{7118ECED-90DB-370F-C1A9-A1DF94706368}"/>
          </ac:spMkLst>
        </pc:spChg>
        <pc:spChg chg="mod">
          <ac:chgData name="Ann Nguyen" userId="6411a1c9-2f25-41b8-b0f3-1f8ea4db0fcc" providerId="ADAL" clId="{9DFE1A56-CF74-409D-998E-03240424692F}" dt="2025-04-03T03:31:42.041" v="8298" actId="1076"/>
          <ac:spMkLst>
            <pc:docMk/>
            <pc:sldMk cId="4167200369" sldId="364"/>
            <ac:spMk id="11" creationId="{A8138ED5-5A44-F4F3-87F3-EFB614B6156C}"/>
          </ac:spMkLst>
        </pc:spChg>
        <pc:picChg chg="mod">
          <ac:chgData name="Ann Nguyen" userId="6411a1c9-2f25-41b8-b0f3-1f8ea4db0fcc" providerId="ADAL" clId="{9DFE1A56-CF74-409D-998E-03240424692F}" dt="2025-04-02T06:05:22.768" v="6725" actId="1076"/>
          <ac:picMkLst>
            <pc:docMk/>
            <pc:sldMk cId="4167200369" sldId="364"/>
            <ac:picMk id="4" creationId="{E1FE6408-13ED-071A-D654-45A8A8255CF4}"/>
          </ac:picMkLst>
        </pc:picChg>
      </pc:sldChg>
    </pc:docChg>
  </pc:docChgLst>
</pc:chgInfo>
</file>

<file path=ppt/comments/modernComment_13B_691E5F3.xml><?xml version="1.0" encoding="utf-8"?>
<p188:cmLst xmlns:a="http://schemas.openxmlformats.org/drawingml/2006/main" xmlns:r="http://schemas.openxmlformats.org/officeDocument/2006/relationships" xmlns:p188="http://schemas.microsoft.com/office/powerpoint/2018/8/main">
  <p188:cm id="{94B81551-EE41-4DC2-A184-51C51E3891E1}" authorId="{5773CDFF-C542-4172-759F-50E3DAF69DB2}" created="2025-04-08T00:21:29.099">
    <ac:txMkLst xmlns:ac="http://schemas.microsoft.com/office/drawing/2013/main/command">
      <pc:docMk xmlns:pc="http://schemas.microsoft.com/office/powerpoint/2013/main/command"/>
      <pc:sldMk xmlns:pc="http://schemas.microsoft.com/office/powerpoint/2013/main/command" cId="110224883" sldId="315"/>
      <ac:spMk id="8" creationId="{F0B87883-5D09-2734-A93C-A80544655AB3}"/>
      <ac:txMk cp="1019" len="56">
        <ac:context len="1377" hash="2038962959"/>
      </ac:txMk>
    </ac:txMkLst>
    <p188:pos x="6856882" y="2014706"/>
    <p188:txBody>
      <a:bodyPr/>
      <a:lstStyle/>
      <a:p>
        <a:r>
          <a:rPr lang="en-NZ"/>
          <a:t>Strictly speaking, wouldn’t it be a rec from the Cost Estimation Error review? Or an action/activity from the OCP?  Not a big deal.</a:t>
        </a:r>
      </a:p>
    </p188:txBody>
  </p188:cm>
  <p188:cm id="{E417B106-0830-4EB1-B51E-8DAC4C7F8217}" authorId="{5773CDFF-C542-4172-759F-50E3DAF69DB2}" created="2025-04-08T00:22:20.564">
    <ac:txMkLst xmlns:ac="http://schemas.microsoft.com/office/drawing/2013/main/command">
      <pc:docMk xmlns:pc="http://schemas.microsoft.com/office/powerpoint/2013/main/command"/>
      <pc:sldMk xmlns:pc="http://schemas.microsoft.com/office/powerpoint/2013/main/command" cId="110224883" sldId="315"/>
      <ac:spMk id="8" creationId="{F0B87883-5D09-2734-A93C-A80544655AB3}"/>
      <ac:txMk cp="1077" len="297">
        <ac:context len="1377" hash="2038962959"/>
      </ac:txMk>
    </ac:txMkLst>
    <p188:pos x="11258060" y="2014706"/>
    <p188:txBody>
      <a:bodyPr/>
      <a:lstStyle/>
      <a:p>
        <a:r>
          <a:rPr lang="en-NZ"/>
          <a:t>Doesn’t this fit in the previous paragraph? I think the restructure sentence has been inserted in the wrong place - it would go better on the next page about what we are doing</a:t>
        </a:r>
      </a:p>
    </p188:txBody>
  </p188:cm>
</p188:cmLst>
</file>

<file path=ppt/comments/modernComment_15B_F6C4AADC.xml><?xml version="1.0" encoding="utf-8"?>
<p188:cmLst xmlns:a="http://schemas.openxmlformats.org/drawingml/2006/main" xmlns:r="http://schemas.openxmlformats.org/officeDocument/2006/relationships" xmlns:p188="http://schemas.microsoft.com/office/powerpoint/2018/8/main">
  <p188:cm id="{5809CE50-ED60-4E3E-833B-ACC4789F646C}" authorId="{5773CDFF-C542-4172-759F-50E3DAF69DB2}" created="2025-04-08T00:27:47.800">
    <ac:txMkLst xmlns:ac="http://schemas.microsoft.com/office/drawing/2013/main/command">
      <pc:docMk xmlns:pc="http://schemas.microsoft.com/office/powerpoint/2013/main/command"/>
      <pc:sldMk xmlns:pc="http://schemas.microsoft.com/office/powerpoint/2013/main/command" cId="4140083932" sldId="347"/>
      <ac:spMk id="5" creationId="{86B4E74D-424B-8C98-CE3A-1C6CCAB3C62E}"/>
      <ac:txMk cp="619" len="9">
        <ac:context len="648" hash="3144045145"/>
      </ac:txMk>
    </ac:txMkLst>
    <p188:pos x="4314092" y="2266808"/>
    <p188:txBody>
      <a:bodyPr/>
      <a:lstStyle/>
      <a:p>
        <a:r>
          <a:rPr lang="en-NZ"/>
          <a:t>I've changed a number of dates throughout to be day then month for consistency.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D1485-504C-565E-8F23-673B115CF76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6381EB55-DAAA-811B-C55F-5F59686FDDC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76771D3-E345-46E0-86BC-8FD2DBCB5A06}" type="datetimeFigureOut">
              <a:rPr lang="en-NZ" smtClean="0"/>
              <a:t>8/04/2025</a:t>
            </a:fld>
            <a:endParaRPr lang="en-NZ"/>
          </a:p>
        </p:txBody>
      </p:sp>
      <p:sp>
        <p:nvSpPr>
          <p:cNvPr id="4" name="Footer Placeholder 3">
            <a:extLst>
              <a:ext uri="{FF2B5EF4-FFF2-40B4-BE49-F238E27FC236}">
                <a16:creationId xmlns:a16="http://schemas.microsoft.com/office/drawing/2014/main" id="{916F49E4-24CF-DB2D-63A5-821136D41B2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CA8A4543-76BC-3807-568E-FFB2959F7F6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401E91-4BC8-4052-BB01-C8058D7CCB90}" type="slidenum">
              <a:rPr lang="en-NZ" smtClean="0"/>
              <a:t>‹#›</a:t>
            </a:fld>
            <a:endParaRPr lang="en-NZ"/>
          </a:p>
        </p:txBody>
      </p:sp>
    </p:spTree>
    <p:extLst>
      <p:ext uri="{BB962C8B-B14F-4D97-AF65-F5344CB8AC3E}">
        <p14:creationId xmlns:p14="http://schemas.microsoft.com/office/powerpoint/2010/main" val="1151600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FC9724B-54AD-464E-95AF-98AD7C75D1D3}" type="datetimeFigureOut">
              <a:rPr lang="en-NZ" smtClean="0"/>
              <a:t>8/04/2025</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A87116-B6A5-499E-BF6D-8A59C2EBCCBF}" type="slidenum">
              <a:rPr lang="en-NZ" smtClean="0"/>
              <a:t>‹#›</a:t>
            </a:fld>
            <a:endParaRPr lang="en-NZ"/>
          </a:p>
        </p:txBody>
      </p:sp>
    </p:spTree>
    <p:extLst>
      <p:ext uri="{BB962C8B-B14F-4D97-AF65-F5344CB8AC3E}">
        <p14:creationId xmlns:p14="http://schemas.microsoft.com/office/powerpoint/2010/main" val="3736335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10</a:t>
            </a:fld>
            <a:endParaRPr lang="en-NZ"/>
          </a:p>
        </p:txBody>
      </p:sp>
    </p:spTree>
    <p:extLst>
      <p:ext uri="{BB962C8B-B14F-4D97-AF65-F5344CB8AC3E}">
        <p14:creationId xmlns:p14="http://schemas.microsoft.com/office/powerpoint/2010/main" val="406435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11</a:t>
            </a:fld>
            <a:endParaRPr lang="en-NZ"/>
          </a:p>
        </p:txBody>
      </p:sp>
    </p:spTree>
    <p:extLst>
      <p:ext uri="{BB962C8B-B14F-4D97-AF65-F5344CB8AC3E}">
        <p14:creationId xmlns:p14="http://schemas.microsoft.com/office/powerpoint/2010/main" val="356772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12</a:t>
            </a:fld>
            <a:endParaRPr lang="en-NZ"/>
          </a:p>
        </p:txBody>
      </p:sp>
    </p:spTree>
    <p:extLst>
      <p:ext uri="{BB962C8B-B14F-4D97-AF65-F5344CB8AC3E}">
        <p14:creationId xmlns:p14="http://schemas.microsoft.com/office/powerpoint/2010/main" val="303902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13</a:t>
            </a:fld>
            <a:endParaRPr lang="en-NZ"/>
          </a:p>
        </p:txBody>
      </p:sp>
    </p:spTree>
    <p:extLst>
      <p:ext uri="{BB962C8B-B14F-4D97-AF65-F5344CB8AC3E}">
        <p14:creationId xmlns:p14="http://schemas.microsoft.com/office/powerpoint/2010/main" val="204054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14</a:t>
            </a:fld>
            <a:endParaRPr lang="en-NZ"/>
          </a:p>
        </p:txBody>
      </p:sp>
    </p:spTree>
    <p:extLst>
      <p:ext uri="{BB962C8B-B14F-4D97-AF65-F5344CB8AC3E}">
        <p14:creationId xmlns:p14="http://schemas.microsoft.com/office/powerpoint/2010/main" val="180959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15</a:t>
            </a:fld>
            <a:endParaRPr lang="en-NZ"/>
          </a:p>
        </p:txBody>
      </p:sp>
    </p:spTree>
    <p:extLst>
      <p:ext uri="{BB962C8B-B14F-4D97-AF65-F5344CB8AC3E}">
        <p14:creationId xmlns:p14="http://schemas.microsoft.com/office/powerpoint/2010/main" val="295885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16</a:t>
            </a:fld>
            <a:endParaRPr lang="en-NZ"/>
          </a:p>
        </p:txBody>
      </p:sp>
    </p:spTree>
    <p:extLst>
      <p:ext uri="{BB962C8B-B14F-4D97-AF65-F5344CB8AC3E}">
        <p14:creationId xmlns:p14="http://schemas.microsoft.com/office/powerpoint/2010/main" val="88976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17</a:t>
            </a:fld>
            <a:endParaRPr lang="en-NZ"/>
          </a:p>
        </p:txBody>
      </p:sp>
    </p:spTree>
    <p:extLst>
      <p:ext uri="{BB962C8B-B14F-4D97-AF65-F5344CB8AC3E}">
        <p14:creationId xmlns:p14="http://schemas.microsoft.com/office/powerpoint/2010/main" val="5832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18</a:t>
            </a:fld>
            <a:endParaRPr lang="en-NZ"/>
          </a:p>
        </p:txBody>
      </p:sp>
    </p:spTree>
    <p:extLst>
      <p:ext uri="{BB962C8B-B14F-4D97-AF65-F5344CB8AC3E}">
        <p14:creationId xmlns:p14="http://schemas.microsoft.com/office/powerpoint/2010/main" val="339306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19</a:t>
            </a:fld>
            <a:endParaRPr lang="en-NZ"/>
          </a:p>
        </p:txBody>
      </p:sp>
    </p:spTree>
    <p:extLst>
      <p:ext uri="{BB962C8B-B14F-4D97-AF65-F5344CB8AC3E}">
        <p14:creationId xmlns:p14="http://schemas.microsoft.com/office/powerpoint/2010/main" val="137018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2</a:t>
            </a:fld>
            <a:endParaRPr lang="en-NZ"/>
          </a:p>
        </p:txBody>
      </p:sp>
    </p:spTree>
    <p:extLst>
      <p:ext uri="{BB962C8B-B14F-4D97-AF65-F5344CB8AC3E}">
        <p14:creationId xmlns:p14="http://schemas.microsoft.com/office/powerpoint/2010/main" val="226991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3</a:t>
            </a:fld>
            <a:endParaRPr lang="en-NZ"/>
          </a:p>
        </p:txBody>
      </p:sp>
    </p:spTree>
    <p:extLst>
      <p:ext uri="{BB962C8B-B14F-4D97-AF65-F5344CB8AC3E}">
        <p14:creationId xmlns:p14="http://schemas.microsoft.com/office/powerpoint/2010/main" val="288742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4</a:t>
            </a:fld>
            <a:endParaRPr lang="en-NZ"/>
          </a:p>
        </p:txBody>
      </p:sp>
    </p:spTree>
    <p:extLst>
      <p:ext uri="{BB962C8B-B14F-4D97-AF65-F5344CB8AC3E}">
        <p14:creationId xmlns:p14="http://schemas.microsoft.com/office/powerpoint/2010/main" val="337227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5</a:t>
            </a:fld>
            <a:endParaRPr lang="en-NZ"/>
          </a:p>
        </p:txBody>
      </p:sp>
    </p:spTree>
    <p:extLst>
      <p:ext uri="{BB962C8B-B14F-4D97-AF65-F5344CB8AC3E}">
        <p14:creationId xmlns:p14="http://schemas.microsoft.com/office/powerpoint/2010/main" val="144624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6</a:t>
            </a:fld>
            <a:endParaRPr lang="en-NZ"/>
          </a:p>
        </p:txBody>
      </p:sp>
    </p:spTree>
    <p:extLst>
      <p:ext uri="{BB962C8B-B14F-4D97-AF65-F5344CB8AC3E}">
        <p14:creationId xmlns:p14="http://schemas.microsoft.com/office/powerpoint/2010/main" val="404862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1A58C05E-3E13-42BC-905E-92C881A7452C}" type="slidenum">
              <a:rPr lang="en-NZ" smtClean="0"/>
              <a:t>7</a:t>
            </a:fld>
            <a:endParaRPr lang="en-NZ"/>
          </a:p>
        </p:txBody>
      </p:sp>
    </p:spTree>
    <p:extLst>
      <p:ext uri="{BB962C8B-B14F-4D97-AF65-F5344CB8AC3E}">
        <p14:creationId xmlns:p14="http://schemas.microsoft.com/office/powerpoint/2010/main" val="2434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8</a:t>
            </a:fld>
            <a:endParaRPr lang="en-NZ"/>
          </a:p>
        </p:txBody>
      </p:sp>
    </p:spTree>
    <p:extLst>
      <p:ext uri="{BB962C8B-B14F-4D97-AF65-F5344CB8AC3E}">
        <p14:creationId xmlns:p14="http://schemas.microsoft.com/office/powerpoint/2010/main" val="40686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Presenter: LAURENCE </a:t>
            </a:r>
          </a:p>
          <a:p>
            <a:endParaRPr lang="en-NZ"/>
          </a:p>
          <a:p>
            <a:r>
              <a:rPr lang="en-NZ"/>
              <a:t>Note here that this is information also appears in the pre-reading we provided attendees and copies of this diagram and more info is also printed and provided at the tables. </a:t>
            </a:r>
          </a:p>
        </p:txBody>
      </p:sp>
      <p:sp>
        <p:nvSpPr>
          <p:cNvPr id="4" name="Slide Number Placeholder 3"/>
          <p:cNvSpPr>
            <a:spLocks noGrp="1"/>
          </p:cNvSpPr>
          <p:nvPr>
            <p:ph type="sldNum" sz="quarter" idx="5"/>
          </p:nvPr>
        </p:nvSpPr>
        <p:spPr/>
        <p:txBody>
          <a:bodyPr/>
          <a:lstStyle/>
          <a:p>
            <a:fld id="{1A58C05E-3E13-42BC-905E-92C881A7452C}" type="slidenum">
              <a:rPr lang="en-NZ" smtClean="0"/>
              <a:t>9</a:t>
            </a:fld>
            <a:endParaRPr lang="en-NZ"/>
          </a:p>
        </p:txBody>
      </p:sp>
    </p:spTree>
    <p:extLst>
      <p:ext uri="{BB962C8B-B14F-4D97-AF65-F5344CB8AC3E}">
        <p14:creationId xmlns:p14="http://schemas.microsoft.com/office/powerpoint/2010/main" val="237308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CC78-3864-522F-490F-B5CB8AAD1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4E7DF2B-CBB5-9F0C-CAB3-36EFD54CC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CB109A4-9498-BB07-4999-AD6EBEEB952F}"/>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4D81CFCC-806F-9ED8-B5FD-1DB458A2A10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5992D1C-4E65-696F-F85C-D0502BE54E6E}"/>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24734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016D-E5CC-8EFF-5774-B219EAF6ADF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5831328-123C-6CD8-BFB3-DC08933A8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5F3543-12EB-581B-17DA-32CDC68C9938}"/>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17347F3D-B888-704E-93C7-16ED87F5014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B5C969-1FB3-8CB5-F766-2C8AEDE09F82}"/>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12871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AA1D7A-0C3C-B672-A540-A0446C006D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B2BD972-498C-AB8F-E549-FE54EB0CE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8F96A51-8C3E-B1B2-D45A-E28687EA873F}"/>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CACB5C5D-AA56-D4B8-72E4-DC7807C39E2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8C330A4-0B00-0BC4-88EC-68CDAA6A4BF5}"/>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314479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196991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F108-26A3-8BDF-3B29-54E0A0E22D2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3CAFE5B-5326-AC54-BA3F-3335FDA2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3D10BC-3013-61EA-0722-1FF8C4674843}"/>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845438A1-F51B-6317-4501-0C2628545B3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2517DA9-289B-3994-3B65-9782BA49F192}"/>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387025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4D2-56F1-614C-14CC-B30B4355D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9876760-D1C1-140E-7F58-EF6E58F76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BA0CFB-3F33-6128-9A73-0489091221A6}"/>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6261D832-9A2E-15C3-DD99-1C5017F02DC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C1C9638-4988-7B05-E231-EF89F250DD09}"/>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296941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3EA7-A271-A061-2253-B1C2742409D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CA16BB3-C971-0655-3770-7E6D4624F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E7B5675-C8A5-76E0-F628-6C8F3FB29F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530863B-30FD-C42A-4CEE-CC4821541EAD}"/>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3B427501-163E-C9F8-57E8-973F662CF5F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5E3A670-EF72-4CDE-CCCA-469F9B36F239}"/>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2289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3B4A-90F9-A777-81FA-717EDB127AB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5EAE0D8-BD1B-0936-DF31-0618BC13E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A9B31-C3C7-5D3A-621A-8C26EC5B1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1EE70FC-07A7-0AE7-9844-C7509B950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76011-92C0-058E-F1CA-B685CC81D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3D56B26-A30B-EAE7-64DA-524D0D3AEF05}"/>
              </a:ext>
            </a:extLst>
          </p:cNvPr>
          <p:cNvSpPr>
            <a:spLocks noGrp="1"/>
          </p:cNvSpPr>
          <p:nvPr>
            <p:ph type="dt" sz="half" idx="10"/>
          </p:nvPr>
        </p:nvSpPr>
        <p:spPr/>
        <p:txBody>
          <a:bodyPr/>
          <a:lstStyle/>
          <a:p>
            <a:endParaRPr lang="en-NZ"/>
          </a:p>
        </p:txBody>
      </p:sp>
      <p:sp>
        <p:nvSpPr>
          <p:cNvPr id="8" name="Footer Placeholder 7">
            <a:extLst>
              <a:ext uri="{FF2B5EF4-FFF2-40B4-BE49-F238E27FC236}">
                <a16:creationId xmlns:a16="http://schemas.microsoft.com/office/drawing/2014/main" id="{94F65E54-CAC5-2EBA-1AC3-43148703203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A254657-71FA-04F2-3BFE-7D06BC6692BC}"/>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2804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2B49-406C-D7BE-1CD4-8FCB6E20ECD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1D52180-DB22-1590-7B1D-C15B56E2BE49}"/>
              </a:ext>
            </a:extLst>
          </p:cNvPr>
          <p:cNvSpPr>
            <a:spLocks noGrp="1"/>
          </p:cNvSpPr>
          <p:nvPr>
            <p:ph type="dt" sz="half" idx="10"/>
          </p:nvPr>
        </p:nvSpPr>
        <p:spPr/>
        <p:txBody>
          <a:bodyPr/>
          <a:lstStyle/>
          <a:p>
            <a:endParaRPr lang="en-NZ"/>
          </a:p>
        </p:txBody>
      </p:sp>
      <p:sp>
        <p:nvSpPr>
          <p:cNvPr id="4" name="Footer Placeholder 3">
            <a:extLst>
              <a:ext uri="{FF2B5EF4-FFF2-40B4-BE49-F238E27FC236}">
                <a16:creationId xmlns:a16="http://schemas.microsoft.com/office/drawing/2014/main" id="{68F05A26-BB91-E905-5385-9CD89D897F5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DA2B8EE-6F77-E195-47DD-6226F64C6DC9}"/>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167217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1C4E7-E3C0-FA73-7929-2EF532B141D8}"/>
              </a:ext>
            </a:extLst>
          </p:cNvPr>
          <p:cNvSpPr>
            <a:spLocks noGrp="1"/>
          </p:cNvSpPr>
          <p:nvPr>
            <p:ph type="dt" sz="half" idx="10"/>
          </p:nvPr>
        </p:nvSpPr>
        <p:spPr/>
        <p:txBody>
          <a:bodyPr/>
          <a:lstStyle/>
          <a:p>
            <a:endParaRPr lang="en-NZ"/>
          </a:p>
        </p:txBody>
      </p:sp>
      <p:sp>
        <p:nvSpPr>
          <p:cNvPr id="3" name="Footer Placeholder 2">
            <a:extLst>
              <a:ext uri="{FF2B5EF4-FFF2-40B4-BE49-F238E27FC236}">
                <a16:creationId xmlns:a16="http://schemas.microsoft.com/office/drawing/2014/main" id="{D123B8B9-300F-F807-0590-D73902B644A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282C376-6A43-6993-36F8-9ABEE5CC291E}"/>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390194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C453-ACCB-A7D6-6BED-1939FCFF7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27ECB8-0A99-834A-59AB-33D35B7F6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F73CE91-E723-FA9E-0C6A-560D92D80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2EF6E-D2E1-CB83-3216-68E191977C8D}"/>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D4D95CC1-D94E-BD20-932E-ED2EBDF989F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6F3DD3C-C172-9C14-6361-EE5963AD14C9}"/>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320568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88A5-57D7-BBCF-A31C-FAA35BCFA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20DBE3D-3425-98C5-B138-DBED37FE6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639018E-008A-4F5C-0CCB-F92D648F2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32F4A-DDF2-4FF3-2013-6CFA2FE1221A}"/>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6819950A-C74F-4C2D-1AA2-065D66E04BC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61FA93E-5F2C-0230-9DCD-EEB85397C540}"/>
              </a:ext>
            </a:extLst>
          </p:cNvPr>
          <p:cNvSpPr>
            <a:spLocks noGrp="1"/>
          </p:cNvSpPr>
          <p:nvPr>
            <p:ph type="sldNum" sz="quarter" idx="12"/>
          </p:nvPr>
        </p:nvSpPr>
        <p:spPr/>
        <p:txBody>
          <a:bodyPr/>
          <a:lstStyle/>
          <a:p>
            <a:fld id="{622C415D-DD19-4264-98A4-139FE1DA860D}" type="slidenum">
              <a:rPr lang="en-NZ" smtClean="0"/>
              <a:t>‹#›</a:t>
            </a:fld>
            <a:endParaRPr lang="en-NZ"/>
          </a:p>
        </p:txBody>
      </p:sp>
    </p:spTree>
    <p:extLst>
      <p:ext uri="{BB962C8B-B14F-4D97-AF65-F5344CB8AC3E}">
        <p14:creationId xmlns:p14="http://schemas.microsoft.com/office/powerpoint/2010/main" val="72054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2694C-7E2D-1126-7F71-117BA4E9E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82C586B-5637-A562-9DA3-4CE37D2EF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82A8DBB-F4AE-3046-1BA8-B4CCB20FB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a:extLst>
              <a:ext uri="{FF2B5EF4-FFF2-40B4-BE49-F238E27FC236}">
                <a16:creationId xmlns:a16="http://schemas.microsoft.com/office/drawing/2014/main" id="{418D4C6D-2472-681F-11C5-E5477E9D7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2695E2E-AE76-9F92-83C6-A1D6659EC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C415D-DD19-4264-98A4-139FE1DA860D}" type="slidenum">
              <a:rPr lang="en-NZ" smtClean="0"/>
              <a:t>‹#›</a:t>
            </a:fld>
            <a:endParaRPr lang="en-NZ"/>
          </a:p>
        </p:txBody>
      </p:sp>
    </p:spTree>
    <p:extLst>
      <p:ext uri="{BB962C8B-B14F-4D97-AF65-F5344CB8AC3E}">
        <p14:creationId xmlns:p14="http://schemas.microsoft.com/office/powerpoint/2010/main" val="268212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5B_F6C4AADC.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B_691E5F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16" name="Picture 15" descr="A group of men wearing reflective jackets holding a traffic cone&#10;&#10;Description automatically generated">
            <a:extLst>
              <a:ext uri="{FF2B5EF4-FFF2-40B4-BE49-F238E27FC236}">
                <a16:creationId xmlns:a16="http://schemas.microsoft.com/office/drawing/2014/main" id="{CA0AA9C6-E7CE-94B6-85C2-E77385AF7B3E}"/>
              </a:ext>
            </a:extLst>
          </p:cNvPr>
          <p:cNvPicPr>
            <a:picLocks noChangeAspect="1"/>
          </p:cNvPicPr>
          <p:nvPr/>
        </p:nvPicPr>
        <p:blipFill rotWithShape="1">
          <a:blip r:embed="rId3">
            <a:extLst>
              <a:ext uri="{28A0092B-C50C-407E-A947-70E740481C1C}">
                <a14:useLocalDpi xmlns:a14="http://schemas.microsoft.com/office/drawing/2010/main" val="0"/>
              </a:ext>
            </a:extLst>
          </a:blip>
          <a:srcRect l="-1" t="-500" r="-937" b="12662"/>
          <a:stretch/>
        </p:blipFill>
        <p:spPr>
          <a:xfrm>
            <a:off x="0" y="-69050"/>
            <a:ext cx="12325350" cy="6915963"/>
          </a:xfrm>
          <a:prstGeom prst="rect">
            <a:avLst/>
          </a:prstGeom>
        </p:spPr>
      </p:pic>
      <p:sp>
        <p:nvSpPr>
          <p:cNvPr id="65" name="Google Shape;65;p1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a:t>
            </a:fld>
            <a:endParaRPr/>
          </a:p>
        </p:txBody>
      </p:sp>
      <p:pic>
        <p:nvPicPr>
          <p:cNvPr id="66" name="Google Shape;66;p13"/>
          <p:cNvPicPr preferRelativeResize="0"/>
          <p:nvPr/>
        </p:nvPicPr>
        <p:blipFill>
          <a:blip r:embed="rId4">
            <a:alphaModFix/>
          </a:blip>
          <a:stretch>
            <a:fillRect/>
          </a:stretch>
        </p:blipFill>
        <p:spPr>
          <a:xfrm>
            <a:off x="0" y="114301"/>
            <a:ext cx="2790825" cy="952500"/>
          </a:xfrm>
          <a:prstGeom prst="rect">
            <a:avLst/>
          </a:prstGeom>
          <a:noFill/>
          <a:ln>
            <a:noFill/>
          </a:ln>
        </p:spPr>
      </p:pic>
      <p:sp>
        <p:nvSpPr>
          <p:cNvPr id="8" name="Rectangle 7">
            <a:extLst>
              <a:ext uri="{FF2B5EF4-FFF2-40B4-BE49-F238E27FC236}">
                <a16:creationId xmlns:a16="http://schemas.microsoft.com/office/drawing/2014/main" id="{68CE1310-FB19-2F13-F548-188404EA9A38}"/>
              </a:ext>
            </a:extLst>
          </p:cNvPr>
          <p:cNvSpPr/>
          <p:nvPr/>
        </p:nvSpPr>
        <p:spPr>
          <a:xfrm>
            <a:off x="1" y="5251059"/>
            <a:ext cx="12191999" cy="158632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a:p>
        </p:txBody>
      </p:sp>
      <p:sp>
        <p:nvSpPr>
          <p:cNvPr id="10" name="TextBox 9">
            <a:extLst>
              <a:ext uri="{FF2B5EF4-FFF2-40B4-BE49-F238E27FC236}">
                <a16:creationId xmlns:a16="http://schemas.microsoft.com/office/drawing/2014/main" id="{4D7036F4-A357-ED6C-03A7-7F3C6E2F5E6A}"/>
              </a:ext>
            </a:extLst>
          </p:cNvPr>
          <p:cNvSpPr txBox="1"/>
          <p:nvPr/>
        </p:nvSpPr>
        <p:spPr>
          <a:xfrm>
            <a:off x="2889755" y="5989978"/>
            <a:ext cx="7169170" cy="307905"/>
          </a:xfrm>
          <a:prstGeom prst="rect">
            <a:avLst/>
          </a:prstGeom>
          <a:noFill/>
        </p:spPr>
        <p:txBody>
          <a:bodyPr wrap="square">
            <a:spAutoFit/>
          </a:bodyPr>
          <a:lstStyle/>
          <a:p>
            <a:r>
              <a:rPr lang="en-US" sz="1401" b="1" dirty="0">
                <a:latin typeface="Glober Bold" pitchFamily="50" charset="0"/>
              </a:rPr>
              <a:t>An overview of the work Wellington Water has delivered for its council owners in the region.</a:t>
            </a:r>
          </a:p>
        </p:txBody>
      </p:sp>
      <p:sp>
        <p:nvSpPr>
          <p:cNvPr id="11" name="TextBox 10">
            <a:extLst>
              <a:ext uri="{FF2B5EF4-FFF2-40B4-BE49-F238E27FC236}">
                <a16:creationId xmlns:a16="http://schemas.microsoft.com/office/drawing/2014/main" id="{DAF1BFD0-EFD8-3F19-FEE2-8D3B5675A3B1}"/>
              </a:ext>
            </a:extLst>
          </p:cNvPr>
          <p:cNvSpPr txBox="1"/>
          <p:nvPr/>
        </p:nvSpPr>
        <p:spPr>
          <a:xfrm>
            <a:off x="4687812" y="6291477"/>
            <a:ext cx="2265438" cy="307905"/>
          </a:xfrm>
          <a:prstGeom prst="rect">
            <a:avLst/>
          </a:prstGeom>
          <a:noFill/>
        </p:spPr>
        <p:txBody>
          <a:bodyPr wrap="square">
            <a:spAutoFit/>
          </a:bodyPr>
          <a:lstStyle/>
          <a:p>
            <a:pPr algn="l"/>
            <a:r>
              <a:rPr lang="en-US" sz="1401" b="1" dirty="0">
                <a:latin typeface="Glober Bold" pitchFamily="50" charset="0"/>
              </a:rPr>
              <a:t>1 July – 31 December 2024</a:t>
            </a:r>
            <a:endParaRPr lang="en-NZ" sz="1401" b="1" dirty="0">
              <a:latin typeface="Glober Bold" pitchFamily="50" charset="0"/>
            </a:endParaRPr>
          </a:p>
        </p:txBody>
      </p:sp>
      <p:sp>
        <p:nvSpPr>
          <p:cNvPr id="14" name="Content Placeholder 1">
            <a:extLst>
              <a:ext uri="{FF2B5EF4-FFF2-40B4-BE49-F238E27FC236}">
                <a16:creationId xmlns:a16="http://schemas.microsoft.com/office/drawing/2014/main" id="{E9E06E72-EB93-E083-8668-8332B1D5F90A}"/>
              </a:ext>
            </a:extLst>
          </p:cNvPr>
          <p:cNvSpPr txBox="1">
            <a:spLocks/>
          </p:cNvSpPr>
          <p:nvPr/>
        </p:nvSpPr>
        <p:spPr>
          <a:xfrm>
            <a:off x="3100173" y="5477065"/>
            <a:ext cx="6914689" cy="5576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tx1"/>
                </a:solidFill>
                <a:latin typeface="Arial Nova" panose="020B0504020202020204" pitchFamily="34" charset="0"/>
              </a:rPr>
              <a:t>Wellington Water Half Year Report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366591" y="386399"/>
            <a:ext cx="10436876"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We will improve the quality of our rivers, streams and </a:t>
            </a:r>
            <a:r>
              <a:rPr lang="en-US" b="1" dirty="0" err="1">
                <a:solidFill>
                  <a:srgbClr val="00B0B9"/>
                </a:solidFill>
                <a:latin typeface="Abadi Extra Light" panose="020B0204020104020204" pitchFamily="34" charset="0"/>
                <a:cs typeface="Calibri"/>
              </a:rPr>
              <a:t>harbours</a:t>
            </a:r>
            <a:r>
              <a:rPr lang="en-US" b="1" dirty="0">
                <a:solidFill>
                  <a:srgbClr val="00B0B9"/>
                </a:solidFill>
                <a:latin typeface="Abadi Extra Light" panose="020B0204020104020204" pitchFamily="34" charset="0"/>
                <a:cs typeface="Calibri"/>
              </a:rPr>
              <a:t> through management of wastewater</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2178944211"/>
              </p:ext>
            </p:extLst>
          </p:nvPr>
        </p:nvGraphicFramePr>
        <p:xfrm>
          <a:off x="442391" y="1080905"/>
          <a:ext cx="11383018" cy="4782567"/>
        </p:xfrm>
        <a:graphic>
          <a:graphicData uri="http://schemas.openxmlformats.org/drawingml/2006/table">
            <a:tbl>
              <a:tblPr firstRow="1" firstCol="1" bandRow="1"/>
              <a:tblGrid>
                <a:gridCol w="378876">
                  <a:extLst>
                    <a:ext uri="{9D8B030D-6E8A-4147-A177-3AD203B41FA5}">
                      <a16:colId xmlns:a16="http://schemas.microsoft.com/office/drawing/2014/main" val="2682417064"/>
                    </a:ext>
                  </a:extLst>
                </a:gridCol>
                <a:gridCol w="2168234">
                  <a:extLst>
                    <a:ext uri="{9D8B030D-6E8A-4147-A177-3AD203B41FA5}">
                      <a16:colId xmlns:a16="http://schemas.microsoft.com/office/drawing/2014/main" val="627824855"/>
                    </a:ext>
                  </a:extLst>
                </a:gridCol>
                <a:gridCol w="2844800">
                  <a:extLst>
                    <a:ext uri="{9D8B030D-6E8A-4147-A177-3AD203B41FA5}">
                      <a16:colId xmlns:a16="http://schemas.microsoft.com/office/drawing/2014/main" val="3602320927"/>
                    </a:ext>
                  </a:extLst>
                </a:gridCol>
                <a:gridCol w="999067">
                  <a:extLst>
                    <a:ext uri="{9D8B030D-6E8A-4147-A177-3AD203B41FA5}">
                      <a16:colId xmlns:a16="http://schemas.microsoft.com/office/drawing/2014/main" val="381759032"/>
                    </a:ext>
                  </a:extLst>
                </a:gridCol>
                <a:gridCol w="4992041">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3895">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Our metropolitan wastewater treatment plants (WWTP) will operate as expected. </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en-US" sz="1200" kern="1200" dirty="0">
                          <a:solidFill>
                            <a:srgbClr val="404042"/>
                          </a:solidFill>
                          <a:effectLst/>
                          <a:latin typeface="Abadi" panose="020B0604020104020204" pitchFamily="34" charset="0"/>
                          <a:ea typeface="+mn-ea"/>
                          <a:cs typeface="Times New Roman" panose="02020603050405020304" pitchFamily="18" charset="0"/>
                        </a:rPr>
                        <a:t>We receive zero abatement notices, infringement notices, enforcement orders or conviction for breaches of consent</a:t>
                      </a:r>
                      <a:endParaRPr lang="en-NZ" sz="1200" kern="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Zero notices, orders and conviction</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a:solidFill>
                            <a:schemeClr val="tx1"/>
                          </a:solidFill>
                          <a:effectLst/>
                          <a:latin typeface="Abadi" panose="020B0604020104020204" pitchFamily="34" charset="0"/>
                          <a:ea typeface="+mn-ea"/>
                          <a:cs typeface="+mn-cs"/>
                        </a:rPr>
                        <a:t>Not achieved. We received two abatement notices and one infringement notice. </a:t>
                      </a:r>
                      <a:br>
                        <a:rPr lang="en-US" sz="1200" kern="1200">
                          <a:solidFill>
                            <a:schemeClr val="tx1"/>
                          </a:solidFill>
                          <a:effectLst/>
                          <a:latin typeface="Abadi" panose="020B0604020104020204" pitchFamily="34" charset="0"/>
                          <a:ea typeface="+mn-ea"/>
                          <a:cs typeface="+mn-cs"/>
                        </a:rPr>
                      </a:b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A To-do Abatement Notice was issued for the Seaview WWTP, for completion of stage two of the Odour Treatment project. Work on stage two is continuing and is on programme to have a contract in place by the end of April 2025.</a:t>
                      </a:r>
                      <a:br>
                        <a:rPr lang="en-US" sz="1200" kern="1200">
                          <a:solidFill>
                            <a:schemeClr val="tx1"/>
                          </a:solidFill>
                          <a:effectLst/>
                          <a:latin typeface="Abadi" panose="020B0604020104020204" pitchFamily="34" charset="0"/>
                          <a:ea typeface="+mn-ea"/>
                          <a:cs typeface="+mn-cs"/>
                        </a:rPr>
                      </a:b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A To-do Abatement notice was issued for Moa Point WWTP for completion of phase three of the Inlet Pump Station renewal project. This project is on track for delivery by 15 April 2025. Completion of the work will restore the inlet Pump Station capacity to its design levels. </a:t>
                      </a:r>
                      <a:br>
                        <a:rPr lang="en-US" sz="1200" kern="1200">
                          <a:solidFill>
                            <a:schemeClr val="tx1"/>
                          </a:solidFill>
                          <a:effectLst/>
                          <a:latin typeface="Abadi" panose="020B0604020104020204" pitchFamily="34" charset="0"/>
                          <a:ea typeface="+mn-ea"/>
                          <a:cs typeface="+mn-cs"/>
                        </a:rPr>
                      </a:b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An Infringement Notice was issued for Seaview WWTP for breach of Abatement notice for missing deadline of Environmental Management Plan (EMP) for certification by the Greater Wellington regional Council. The EMP was removed early 2025. </a:t>
                      </a:r>
                      <a:br>
                        <a:rPr lang="en-US" sz="1200" kern="1200">
                          <a:solidFill>
                            <a:schemeClr val="tx1"/>
                          </a:solidFill>
                          <a:effectLst/>
                          <a:latin typeface="Abadi" panose="020B0604020104020204" pitchFamily="34" charset="0"/>
                          <a:ea typeface="+mn-ea"/>
                          <a:cs typeface="+mn-cs"/>
                        </a:rPr>
                      </a:b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We understand the negative impact of the odour on the Seaview communities and are seeking to address the issue as soon as possible.</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08C"/>
                    </a:solidFill>
                  </a:tcPr>
                </a:tc>
                <a:extLst>
                  <a:ext uri="{0D108BD9-81ED-4DB2-BD59-A6C34878D82A}">
                    <a16:rowId xmlns:a16="http://schemas.microsoft.com/office/drawing/2014/main" val="2475384508"/>
                  </a:ext>
                </a:extLst>
              </a:tr>
              <a:tr h="316568">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6</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South Wairarapa WWTP will operate as expected.</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receive zero abatement notices, enforcement orders or conviction for breaches of consent</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Z</a:t>
                      </a:r>
                      <a:r>
                        <a:rPr lang="en-NZ" sz="1200" dirty="0" err="1">
                          <a:solidFill>
                            <a:srgbClr val="404042"/>
                          </a:solidFill>
                          <a:effectLst/>
                          <a:latin typeface="Abadi" panose="020B0604020104020204" pitchFamily="34" charset="0"/>
                          <a:ea typeface="Calibri" panose="020F0502020204030204" pitchFamily="34" charset="0"/>
                          <a:cs typeface="Times New Roman" panose="02020603050405020304" pitchFamily="18" charset="0"/>
                        </a:rPr>
                        <a:t>ero</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 notices, orders and convictions</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NZ" sz="1200" kern="100" dirty="0">
                          <a:effectLst/>
                          <a:latin typeface="Abadi" panose="020B0604020104020204" pitchFamily="34" charset="0"/>
                          <a:ea typeface="Times New Roman" panose="02020603050405020304" pitchFamily="18" charset="0"/>
                          <a:cs typeface="Calibri Light" panose="020F0302020204030204" pitchFamily="34" charset="0"/>
                        </a:rPr>
                        <a:t>No notices, orders or convictions received.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60557353"/>
                  </a:ext>
                </a:extLst>
              </a:tr>
            </a:tbl>
          </a:graphicData>
        </a:graphic>
      </p:graphicFrame>
      <p:sp>
        <p:nvSpPr>
          <p:cNvPr id="2" name="TextBox 1">
            <a:extLst>
              <a:ext uri="{FF2B5EF4-FFF2-40B4-BE49-F238E27FC236}">
                <a16:creationId xmlns:a16="http://schemas.microsoft.com/office/drawing/2014/main" id="{19746C66-6093-2574-244E-B76B78853111}"/>
              </a:ext>
            </a:extLst>
          </p:cNvPr>
          <p:cNvSpPr txBox="1"/>
          <p:nvPr/>
        </p:nvSpPr>
        <p:spPr>
          <a:xfrm>
            <a:off x="366591" y="742351"/>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356452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402075" y="364867"/>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Pipe renewals</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106124" y="787781"/>
            <a:ext cx="11493347" cy="830997"/>
          </a:xfrm>
          <a:prstGeom prst="rect">
            <a:avLst/>
          </a:prstGeom>
          <a:noFill/>
        </p:spPr>
        <p:txBody>
          <a:bodyPr wrap="square" anchor="t">
            <a:spAutoFit/>
          </a:bodyPr>
          <a:lstStyle/>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The need to renew aging pipes to reduce the impact on public and environmental health continues. Ideally, councils would renew on average 100km of the network every year for the next 30 years in order to keep it operating smoothly. Councils across the region are well below this level. Each year Wellington Water establishes a pipe renewal target based on available funding.</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EC2256D-5A86-A70B-0694-F54F8947BFF1}"/>
              </a:ext>
            </a:extLst>
          </p:cNvPr>
          <p:cNvSpPr txBox="1"/>
          <p:nvPr/>
        </p:nvSpPr>
        <p:spPr>
          <a:xfrm>
            <a:off x="353757" y="3059668"/>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Delivering the capital programme</a:t>
            </a:r>
          </a:p>
        </p:txBody>
      </p:sp>
      <p:sp>
        <p:nvSpPr>
          <p:cNvPr id="22" name="TextBox 21">
            <a:extLst>
              <a:ext uri="{FF2B5EF4-FFF2-40B4-BE49-F238E27FC236}">
                <a16:creationId xmlns:a16="http://schemas.microsoft.com/office/drawing/2014/main" id="{2486F512-4BA4-D6FA-EF55-D042F46FE128}"/>
              </a:ext>
            </a:extLst>
          </p:cNvPr>
          <p:cNvSpPr txBox="1"/>
          <p:nvPr/>
        </p:nvSpPr>
        <p:spPr>
          <a:xfrm>
            <a:off x="106124" y="3522346"/>
            <a:ext cx="11493347" cy="646331"/>
          </a:xfrm>
          <a:prstGeom prst="rect">
            <a:avLst/>
          </a:prstGeom>
          <a:noFill/>
        </p:spPr>
        <p:txBody>
          <a:bodyPr wrap="square">
            <a:spAutoFit/>
          </a:bodyPr>
          <a:lstStyle/>
          <a:p>
            <a:pPr marL="270510" marR="41910">
              <a:spcAft>
                <a:spcPts val="0"/>
              </a:spcAft>
            </a:pPr>
            <a:r>
              <a:rPr lang="en-US" sz="1200" dirty="0">
                <a:effectLst/>
                <a:latin typeface="Abadi" panose="020B0604020104020204" pitchFamily="34" charset="0"/>
                <a:ea typeface="Aptos" panose="020B0004020202020204" pitchFamily="34" charset="0"/>
                <a:cs typeface="Times New Roman" panose="02020603050405020304" pitchFamily="18" charset="0"/>
              </a:rPr>
              <a:t>Our capital delivery programme aims to replace and renew as many of the aging assets in our region as possible before they reach the end of their operational lives and build new assets for the future.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1454519597"/>
              </p:ext>
            </p:extLst>
          </p:nvPr>
        </p:nvGraphicFramePr>
        <p:xfrm>
          <a:off x="460404" y="4479641"/>
          <a:ext cx="11183108" cy="1152589"/>
        </p:xfrm>
        <a:graphic>
          <a:graphicData uri="http://schemas.openxmlformats.org/drawingml/2006/table">
            <a:tbl>
              <a:tblPr firstRow="1" firstCol="1" bandRow="1"/>
              <a:tblGrid>
                <a:gridCol w="384985">
                  <a:extLst>
                    <a:ext uri="{9D8B030D-6E8A-4147-A177-3AD203B41FA5}">
                      <a16:colId xmlns:a16="http://schemas.microsoft.com/office/drawing/2014/main" val="2682417064"/>
                    </a:ext>
                  </a:extLst>
                </a:gridCol>
                <a:gridCol w="2629877">
                  <a:extLst>
                    <a:ext uri="{9D8B030D-6E8A-4147-A177-3AD203B41FA5}">
                      <a16:colId xmlns:a16="http://schemas.microsoft.com/office/drawing/2014/main" val="627824855"/>
                    </a:ext>
                  </a:extLst>
                </a:gridCol>
                <a:gridCol w="3185785">
                  <a:extLst>
                    <a:ext uri="{9D8B030D-6E8A-4147-A177-3AD203B41FA5}">
                      <a16:colId xmlns:a16="http://schemas.microsoft.com/office/drawing/2014/main" val="3602320927"/>
                    </a:ext>
                  </a:extLst>
                </a:gridCol>
                <a:gridCol w="2054539">
                  <a:extLst>
                    <a:ext uri="{9D8B030D-6E8A-4147-A177-3AD203B41FA5}">
                      <a16:colId xmlns:a16="http://schemas.microsoft.com/office/drawing/2014/main" val="381759032"/>
                    </a:ext>
                  </a:extLst>
                </a:gridCol>
                <a:gridCol w="2927922">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8</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will deliver our capital programme within the expected range</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en-US" sz="1200" kern="12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Total capital delivery is between $297m and $347m</a:t>
                      </a:r>
                      <a:endParaRPr lang="en-NZ" sz="1200" kern="12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$297m- $347m </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US" sz="1200" kern="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The actual cost of delivery for 6 months is $129m against a budget of $148m. Expected delivery for the end of the 24/25 year is $325m.</a:t>
                      </a:r>
                      <a:endParaRPr lang="en-NZ" sz="1200" kern="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75384508"/>
                  </a:ext>
                </a:extLst>
              </a:tr>
            </a:tbl>
          </a:graphicData>
        </a:graphic>
      </p:graphicFrame>
      <p:sp>
        <p:nvSpPr>
          <p:cNvPr id="2" name="TextBox 1">
            <a:extLst>
              <a:ext uri="{FF2B5EF4-FFF2-40B4-BE49-F238E27FC236}">
                <a16:creationId xmlns:a16="http://schemas.microsoft.com/office/drawing/2014/main" id="{5E1690CF-8F48-39A6-A893-44A9B892F001}"/>
              </a:ext>
            </a:extLst>
          </p:cNvPr>
          <p:cNvSpPr txBox="1"/>
          <p:nvPr/>
        </p:nvSpPr>
        <p:spPr>
          <a:xfrm>
            <a:off x="353757" y="4016333"/>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graphicFrame>
        <p:nvGraphicFramePr>
          <p:cNvPr id="3" name="Table 2">
            <a:extLst>
              <a:ext uri="{FF2B5EF4-FFF2-40B4-BE49-F238E27FC236}">
                <a16:creationId xmlns:a16="http://schemas.microsoft.com/office/drawing/2014/main" id="{7CDA0770-2AA5-3A7A-50B4-46BED1589194}"/>
              </a:ext>
            </a:extLst>
          </p:cNvPr>
          <p:cNvGraphicFramePr>
            <a:graphicFrameLocks noGrp="1"/>
          </p:cNvGraphicFramePr>
          <p:nvPr>
            <p:extLst>
              <p:ext uri="{D42A27DB-BD31-4B8C-83A1-F6EECF244321}">
                <p14:modId xmlns:p14="http://schemas.microsoft.com/office/powerpoint/2010/main" val="2698380125"/>
              </p:ext>
            </p:extLst>
          </p:nvPr>
        </p:nvGraphicFramePr>
        <p:xfrm>
          <a:off x="460404" y="1823530"/>
          <a:ext cx="11095025" cy="1010879"/>
        </p:xfrm>
        <a:graphic>
          <a:graphicData uri="http://schemas.openxmlformats.org/drawingml/2006/table">
            <a:tbl>
              <a:tblPr firstRow="1" firstCol="1" bandRow="1"/>
              <a:tblGrid>
                <a:gridCol w="383340">
                  <a:extLst>
                    <a:ext uri="{9D8B030D-6E8A-4147-A177-3AD203B41FA5}">
                      <a16:colId xmlns:a16="http://schemas.microsoft.com/office/drawing/2014/main" val="2682417064"/>
                    </a:ext>
                  </a:extLst>
                </a:gridCol>
                <a:gridCol w="2607776">
                  <a:extLst>
                    <a:ext uri="{9D8B030D-6E8A-4147-A177-3AD203B41FA5}">
                      <a16:colId xmlns:a16="http://schemas.microsoft.com/office/drawing/2014/main" val="627824855"/>
                    </a:ext>
                  </a:extLst>
                </a:gridCol>
                <a:gridCol w="3160692">
                  <a:extLst>
                    <a:ext uri="{9D8B030D-6E8A-4147-A177-3AD203B41FA5}">
                      <a16:colId xmlns:a16="http://schemas.microsoft.com/office/drawing/2014/main" val="3602320927"/>
                    </a:ext>
                  </a:extLst>
                </a:gridCol>
                <a:gridCol w="2038357">
                  <a:extLst>
                    <a:ext uri="{9D8B030D-6E8A-4147-A177-3AD203B41FA5}">
                      <a16:colId xmlns:a16="http://schemas.microsoft.com/office/drawing/2014/main" val="381759032"/>
                    </a:ext>
                  </a:extLst>
                </a:gridCol>
                <a:gridCol w="2904860">
                  <a:extLst>
                    <a:ext uri="{9D8B030D-6E8A-4147-A177-3AD203B41FA5}">
                      <a16:colId xmlns:a16="http://schemas.microsoft.com/office/drawing/2014/main" val="2926433920"/>
                    </a:ext>
                  </a:extLst>
                </a:gridCol>
              </a:tblGrid>
              <a:tr h="423377">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mi-NZ" sz="1200" b="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7</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Annual target </a:t>
                      </a:r>
                      <a:r>
                        <a:rPr lang="en-US"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kilometres</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of pipe met</a:t>
                      </a: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&gt;=9.1km of pipes are renewed</a:t>
                      </a: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&gt;=9.1m of pipes are renewed</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US" sz="1200" kern="100" dirty="0">
                          <a:effectLst/>
                          <a:latin typeface="Abadi" panose="020B0604020104020204" pitchFamily="34" charset="0"/>
                          <a:ea typeface="Times New Roman" panose="02020603050405020304" pitchFamily="18" charset="0"/>
                          <a:cs typeface="Calibri Light" panose="020F0302020204030204" pitchFamily="34" charset="0"/>
                        </a:rPr>
                        <a:t>Total for half year is 5.35km against an annual target of 9.1km. Forecast end of year is expected to be 10km.</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98167439"/>
                  </a:ext>
                </a:extLst>
              </a:tr>
            </a:tbl>
          </a:graphicData>
        </a:graphic>
      </p:graphicFrame>
      <p:sp>
        <p:nvSpPr>
          <p:cNvPr id="4" name="TextBox 3">
            <a:extLst>
              <a:ext uri="{FF2B5EF4-FFF2-40B4-BE49-F238E27FC236}">
                <a16:creationId xmlns:a16="http://schemas.microsoft.com/office/drawing/2014/main" id="{FE7F5697-6614-29F9-26D5-17F91A9D44F5}"/>
              </a:ext>
            </a:extLst>
          </p:cNvPr>
          <p:cNvSpPr txBox="1"/>
          <p:nvPr/>
        </p:nvSpPr>
        <p:spPr>
          <a:xfrm>
            <a:off x="402075" y="1454644"/>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1882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353757" y="380759"/>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Looking after our people – People, health and safety</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89750" y="847761"/>
            <a:ext cx="11717565" cy="646331"/>
          </a:xfrm>
          <a:prstGeom prst="rect">
            <a:avLst/>
          </a:prstGeom>
          <a:noFill/>
        </p:spPr>
        <p:txBody>
          <a:bodyPr wrap="square" anchor="t">
            <a:spAutoFit/>
          </a:bodyPr>
          <a:lstStyle/>
          <a:p>
            <a:pPr marL="270510" marR="41910">
              <a:spcAft>
                <a:spcPts val="0"/>
              </a:spcAft>
            </a:pPr>
            <a:r>
              <a:rPr lang="en-US" sz="1200" dirty="0">
                <a:effectLst/>
                <a:latin typeface="Abadi" panose="020B0604020104020204" pitchFamily="34" charset="0"/>
                <a:ea typeface="Aptos" panose="020B0004020202020204" pitchFamily="34" charset="0"/>
                <a:cs typeface="Times New Roman" panose="02020603050405020304" pitchFamily="18" charset="0"/>
              </a:rPr>
              <a:t>Our ability to deliver hinges on people. We seek to support people through change and support their safety. Our health and safety measure is a leading indicator of a good safety culture.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1478711840"/>
              </p:ext>
            </p:extLst>
          </p:nvPr>
        </p:nvGraphicFramePr>
        <p:xfrm>
          <a:off x="450090" y="1915229"/>
          <a:ext cx="11383018" cy="3319527"/>
        </p:xfrm>
        <a:graphic>
          <a:graphicData uri="http://schemas.openxmlformats.org/drawingml/2006/table">
            <a:tbl>
              <a:tblPr firstRow="1" firstCol="1" bandRow="1"/>
              <a:tblGrid>
                <a:gridCol w="447377">
                  <a:extLst>
                    <a:ext uri="{9D8B030D-6E8A-4147-A177-3AD203B41FA5}">
                      <a16:colId xmlns:a16="http://schemas.microsoft.com/office/drawing/2014/main" val="2682417064"/>
                    </a:ext>
                  </a:extLst>
                </a:gridCol>
                <a:gridCol w="1549400">
                  <a:extLst>
                    <a:ext uri="{9D8B030D-6E8A-4147-A177-3AD203B41FA5}">
                      <a16:colId xmlns:a16="http://schemas.microsoft.com/office/drawing/2014/main" val="627824855"/>
                    </a:ext>
                  </a:extLst>
                </a:gridCol>
                <a:gridCol w="3234266">
                  <a:extLst>
                    <a:ext uri="{9D8B030D-6E8A-4147-A177-3AD203B41FA5}">
                      <a16:colId xmlns:a16="http://schemas.microsoft.com/office/drawing/2014/main" val="3602320927"/>
                    </a:ext>
                  </a:extLst>
                </a:gridCol>
                <a:gridCol w="1278467">
                  <a:extLst>
                    <a:ext uri="{9D8B030D-6E8A-4147-A177-3AD203B41FA5}">
                      <a16:colId xmlns:a16="http://schemas.microsoft.com/office/drawing/2014/main" val="381759032"/>
                    </a:ext>
                  </a:extLst>
                </a:gridCol>
                <a:gridCol w="4873508">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mi-NZ" sz="1200" b="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9</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a:t>
                      </a:r>
                      <a:r>
                        <a:rPr lang="en-NZ"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ur</a:t>
                      </a: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people remain engaged with our company and its 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Our overall engagement score remains stable and increases.</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Overall engagement greater than 60%.</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dirty="0">
                          <a:solidFill>
                            <a:schemeClr val="tx1"/>
                          </a:solidFill>
                          <a:effectLst/>
                          <a:latin typeface="Abadi" panose="020B0604020104020204" pitchFamily="34" charset="0"/>
                          <a:ea typeface="+mn-ea"/>
                          <a:cs typeface="+mn-cs"/>
                        </a:rPr>
                        <a:t>Our overall staff survey engagement score remains steady at 53%. Engagement scores are shifting, most significantly employees are committed to helping the company progress and achieve its goals (93% in Q2). </a:t>
                      </a:r>
                      <a:br>
                        <a:rPr lang="en-US" sz="1200" kern="1200" dirty="0">
                          <a:solidFill>
                            <a:schemeClr val="tx1"/>
                          </a:solidFill>
                          <a:effectLst/>
                          <a:latin typeface="Abadi" panose="020B0604020104020204" pitchFamily="34" charset="0"/>
                          <a:ea typeface="+mn-ea"/>
                          <a:cs typeface="+mn-cs"/>
                        </a:rPr>
                      </a:br>
                      <a:endParaRPr lang="en-NZ" sz="1200" kern="1200" dirty="0">
                        <a:solidFill>
                          <a:schemeClr val="tx1"/>
                        </a:solidFill>
                        <a:effectLst/>
                        <a:latin typeface="Abadi" panose="020B0604020104020204" pitchFamily="34" charset="0"/>
                        <a:ea typeface="+mn-ea"/>
                        <a:cs typeface="+mn-cs"/>
                      </a:endParaRPr>
                    </a:p>
                    <a:p>
                      <a:r>
                        <a:rPr lang="en-US" sz="1200" kern="1200" dirty="0">
                          <a:solidFill>
                            <a:schemeClr val="tx1"/>
                          </a:solidFill>
                          <a:effectLst/>
                          <a:latin typeface="Abadi" panose="020B0604020104020204" pitchFamily="34" charset="0"/>
                          <a:ea typeface="+mn-ea"/>
                          <a:cs typeface="+mn-cs"/>
                        </a:rPr>
                        <a:t>The company has engaged a new CEO, a new Acting Chief Corporate Services Officer and as part of the Organisational Capability Plan has established a Chief Operating Officer role. </a:t>
                      </a:r>
                      <a:br>
                        <a:rPr lang="en-US" sz="1200" kern="1200" dirty="0">
                          <a:solidFill>
                            <a:schemeClr val="tx1"/>
                          </a:solidFill>
                          <a:effectLst/>
                          <a:latin typeface="Abadi" panose="020B0604020104020204" pitchFamily="34" charset="0"/>
                          <a:ea typeface="+mn-ea"/>
                          <a:cs typeface="+mn-cs"/>
                        </a:rPr>
                      </a:br>
                      <a:br>
                        <a:rPr lang="en-US" sz="1200" kern="1200" dirty="0">
                          <a:solidFill>
                            <a:schemeClr val="tx1"/>
                          </a:solidFill>
                          <a:effectLst/>
                          <a:latin typeface="Abadi" panose="020B0604020104020204" pitchFamily="34" charset="0"/>
                          <a:ea typeface="+mn-ea"/>
                          <a:cs typeface="+mn-cs"/>
                        </a:rPr>
                      </a:br>
                      <a:r>
                        <a:rPr lang="en-US" sz="1200" kern="1200" dirty="0">
                          <a:solidFill>
                            <a:schemeClr val="tx1"/>
                          </a:solidFill>
                          <a:effectLst/>
                          <a:latin typeface="Abadi" panose="020B0604020104020204" pitchFamily="34" charset="0"/>
                          <a:ea typeface="+mn-ea"/>
                          <a:cs typeface="+mn-cs"/>
                        </a:rPr>
                        <a:t>We expect a strategic shift in performance, significant impact on culture and a lift in engagement as a result of the new senior management roles and the changes in structure and process.</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08C"/>
                    </a:solidFill>
                  </a:tcPr>
                </a:tc>
                <a:extLst>
                  <a:ext uri="{0D108BD9-81ED-4DB2-BD59-A6C34878D82A}">
                    <a16:rowId xmlns:a16="http://schemas.microsoft.com/office/drawing/2014/main" val="498167439"/>
                  </a:ext>
                </a:extLst>
              </a:tr>
              <a:tr h="316568">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0</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will monitor and address critical health and safety risks for our people.</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Health and safety risks will be reviewed, and improvement implemented.</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Two or more health and safety critical risks are reviewed.</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mi-NZ" sz="1200" kern="100">
                          <a:effectLst/>
                          <a:latin typeface="Abadi" panose="020B0604020104020204" pitchFamily="34" charset="0"/>
                          <a:ea typeface="Times New Roman" panose="02020603050405020304" pitchFamily="18" charset="0"/>
                          <a:cs typeface="Calibri Light" panose="020F0302020204030204" pitchFamily="34" charset="0"/>
                        </a:rPr>
                        <a:t>Work is on track; work will also be included in updated H&amp;S strategy. The two H&amp;S critical risks identified are Violence and Aggression, and Traffic Management.</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5384508"/>
                  </a:ext>
                </a:extLst>
              </a:tr>
            </a:tbl>
          </a:graphicData>
        </a:graphic>
      </p:graphicFrame>
      <p:sp>
        <p:nvSpPr>
          <p:cNvPr id="31" name="TextBox 30">
            <a:extLst>
              <a:ext uri="{FF2B5EF4-FFF2-40B4-BE49-F238E27FC236}">
                <a16:creationId xmlns:a16="http://schemas.microsoft.com/office/drawing/2014/main" id="{83046F6D-E2D4-D0AB-D6D6-747B0B6F1F27}"/>
              </a:ext>
            </a:extLst>
          </p:cNvPr>
          <p:cNvSpPr txBox="1"/>
          <p:nvPr/>
        </p:nvSpPr>
        <p:spPr>
          <a:xfrm>
            <a:off x="384685" y="1453967"/>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4689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5958689" y="470393"/>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Partnering with iwi and mana whenua</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5711057" y="886500"/>
            <a:ext cx="5708372" cy="1200329"/>
          </a:xfrm>
          <a:prstGeom prst="rect">
            <a:avLst/>
          </a:prstGeom>
          <a:noFill/>
        </p:spPr>
        <p:txBody>
          <a:bodyPr wrap="square" anchor="t">
            <a:spAutoFit/>
          </a:bodyPr>
          <a:lstStyle/>
          <a:p>
            <a:pPr marL="270510" marR="41910">
              <a:spcAft>
                <a:spcPts val="0"/>
              </a:spcAft>
            </a:pPr>
            <a:r>
              <a:rPr lang="en-US" sz="1200" dirty="0">
                <a:effectLst/>
                <a:latin typeface="Abadi" panose="020B0604020104020204" pitchFamily="34" charset="0"/>
                <a:ea typeface="Aptos" panose="020B0004020202020204" pitchFamily="34" charset="0"/>
                <a:cs typeface="Times New Roman" panose="02020603050405020304" pitchFamily="18" charset="0"/>
              </a:rPr>
              <a:t>We value relationships with mana whenua iwi including Taranaki Whānui ki te Upoko o te Ika, Ngāti Toa Rangatira, Ngāti Kahungunu ki Wairarapa-Tamaki Nui a Rua, and Rangitāne o Wairarapa. Two partnership agreements with Taranaki Whānui and Te Rūnanga o Toa Rangatira have been in effect since July 2023. The nature of our work means iwi input is crucial for a range of consenting, construction and operational activities we undertake.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EC2256D-5A86-A70B-0694-F54F8947BFF1}"/>
              </a:ext>
            </a:extLst>
          </p:cNvPr>
          <p:cNvSpPr txBox="1"/>
          <p:nvPr/>
        </p:nvSpPr>
        <p:spPr>
          <a:xfrm>
            <a:off x="368310" y="470393"/>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Te Mana o </a:t>
            </a:r>
            <a:r>
              <a:rPr lang="en-US" b="1" dirty="0" err="1">
                <a:solidFill>
                  <a:srgbClr val="00B0B9"/>
                </a:solidFill>
                <a:latin typeface="Abadi Extra Light" panose="020B0204020104020204" pitchFamily="34" charset="0"/>
                <a:cs typeface="Calibri"/>
              </a:rPr>
              <a:t>te</a:t>
            </a:r>
            <a:r>
              <a:rPr lang="en-US" b="1" dirty="0">
                <a:solidFill>
                  <a:srgbClr val="00B0B9"/>
                </a:solidFill>
                <a:latin typeface="Abadi Extra Light" panose="020B0204020104020204" pitchFamily="34" charset="0"/>
                <a:cs typeface="Calibri"/>
              </a:rPr>
              <a:t> Wai</a:t>
            </a:r>
          </a:p>
        </p:txBody>
      </p:sp>
      <p:sp>
        <p:nvSpPr>
          <p:cNvPr id="22" name="TextBox 21">
            <a:extLst>
              <a:ext uri="{FF2B5EF4-FFF2-40B4-BE49-F238E27FC236}">
                <a16:creationId xmlns:a16="http://schemas.microsoft.com/office/drawing/2014/main" id="{2486F512-4BA4-D6FA-EF55-D042F46FE128}"/>
              </a:ext>
            </a:extLst>
          </p:cNvPr>
          <p:cNvSpPr txBox="1"/>
          <p:nvPr/>
        </p:nvSpPr>
        <p:spPr>
          <a:xfrm>
            <a:off x="110660" y="886500"/>
            <a:ext cx="5708372" cy="1015663"/>
          </a:xfrm>
          <a:prstGeom prst="rect">
            <a:avLst/>
          </a:prstGeom>
          <a:noFill/>
        </p:spPr>
        <p:txBody>
          <a:bodyPr wrap="square">
            <a:spAutoFit/>
          </a:bodyPr>
          <a:lstStyle/>
          <a:p>
            <a:pPr marL="270510" marR="41910">
              <a:spcAft>
                <a:spcPts val="0"/>
              </a:spcAft>
            </a:pPr>
            <a:r>
              <a:rPr lang="en-US" sz="1200" dirty="0">
                <a:effectLst/>
                <a:latin typeface="Abadi" panose="020B0604020104020204" pitchFamily="34" charset="0"/>
                <a:ea typeface="Aptos" panose="020B0004020202020204" pitchFamily="34" charset="0"/>
                <a:cs typeface="Times New Roman" panose="02020603050405020304" pitchFamily="18" charset="0"/>
              </a:rPr>
              <a:t>Water has mana, it has power, authority and influence. Water sustains life. It enables and enriches a flourishing natural environment and is an essential element to the health and wellbeing of people and communities. Embedding Te Mana o </a:t>
            </a:r>
            <a:r>
              <a:rPr lang="en-US" sz="1200" dirty="0" err="1">
                <a:effectLst/>
                <a:latin typeface="Abadi" panose="020B0604020104020204" pitchFamily="34" charset="0"/>
                <a:ea typeface="Aptos" panose="020B0004020202020204" pitchFamily="34" charset="0"/>
                <a:cs typeface="Times New Roman" panose="02020603050405020304" pitchFamily="18" charset="0"/>
              </a:rPr>
              <a:t>te</a:t>
            </a:r>
            <a:r>
              <a:rPr lang="en-US" sz="1200" dirty="0">
                <a:effectLst/>
                <a:latin typeface="Abadi" panose="020B0604020104020204" pitchFamily="34" charset="0"/>
                <a:ea typeface="Aptos" panose="020B0004020202020204" pitchFamily="34" charset="0"/>
                <a:cs typeface="Times New Roman" panose="02020603050405020304" pitchFamily="18" charset="0"/>
              </a:rPr>
              <a:t> Wai into the way we work is a multi-faceted </a:t>
            </a:r>
            <a:r>
              <a:rPr lang="en-US" sz="1200" dirty="0" err="1">
                <a:effectLst/>
                <a:latin typeface="Abadi" panose="020B0604020104020204" pitchFamily="34" charset="0"/>
                <a:ea typeface="Aptos" panose="020B0004020202020204" pitchFamily="34" charset="0"/>
                <a:cs typeface="Times New Roman" panose="02020603050405020304" pitchFamily="18" charset="0"/>
              </a:rPr>
              <a:t>endeavour</a:t>
            </a:r>
            <a:r>
              <a:rPr lang="en-US" sz="1200" dirty="0">
                <a:effectLst/>
                <a:latin typeface="Abadi" panose="020B0604020104020204" pitchFamily="34" charset="0"/>
                <a:ea typeface="Aptos" panose="020B0004020202020204" pitchFamily="34" charset="0"/>
                <a:cs typeface="Times New Roman" panose="02020603050405020304" pitchFamily="18" charset="0"/>
              </a:rPr>
              <a:t>.</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C1D380C9-0D32-B17B-32C6-A3C869341F95}"/>
              </a:ext>
            </a:extLst>
          </p:cNvPr>
          <p:cNvCxnSpPr>
            <a:cxnSpLocks/>
          </p:cNvCxnSpPr>
          <p:nvPr/>
        </p:nvCxnSpPr>
        <p:spPr>
          <a:xfrm flipH="1">
            <a:off x="5819032" y="886500"/>
            <a:ext cx="8152" cy="921794"/>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3271542779"/>
              </p:ext>
            </p:extLst>
          </p:nvPr>
        </p:nvGraphicFramePr>
        <p:xfrm>
          <a:off x="467023" y="2237645"/>
          <a:ext cx="11383018" cy="3344991"/>
        </p:xfrm>
        <a:graphic>
          <a:graphicData uri="http://schemas.openxmlformats.org/drawingml/2006/table">
            <a:tbl>
              <a:tblPr firstRow="1" firstCol="1" bandRow="1"/>
              <a:tblGrid>
                <a:gridCol w="447377">
                  <a:extLst>
                    <a:ext uri="{9D8B030D-6E8A-4147-A177-3AD203B41FA5}">
                      <a16:colId xmlns:a16="http://schemas.microsoft.com/office/drawing/2014/main" val="2682417064"/>
                    </a:ext>
                  </a:extLst>
                </a:gridCol>
                <a:gridCol w="1253067">
                  <a:extLst>
                    <a:ext uri="{9D8B030D-6E8A-4147-A177-3AD203B41FA5}">
                      <a16:colId xmlns:a16="http://schemas.microsoft.com/office/drawing/2014/main" val="627824855"/>
                    </a:ext>
                  </a:extLst>
                </a:gridCol>
                <a:gridCol w="2980266">
                  <a:extLst>
                    <a:ext uri="{9D8B030D-6E8A-4147-A177-3AD203B41FA5}">
                      <a16:colId xmlns:a16="http://schemas.microsoft.com/office/drawing/2014/main" val="3602320927"/>
                    </a:ext>
                  </a:extLst>
                </a:gridCol>
                <a:gridCol w="1828800">
                  <a:extLst>
                    <a:ext uri="{9D8B030D-6E8A-4147-A177-3AD203B41FA5}">
                      <a16:colId xmlns:a16="http://schemas.microsoft.com/office/drawing/2014/main" val="381759032"/>
                    </a:ext>
                  </a:extLst>
                </a:gridCol>
                <a:gridCol w="4873508">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220859">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Give effect to Te Mana o </a:t>
                      </a:r>
                      <a:r>
                        <a:rPr lang="en-NZ" sz="1200" dirty="0" err="1">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te</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 Wai.</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Give effect to Te Mana o </a:t>
                      </a:r>
                      <a:r>
                        <a:rPr lang="en-NZ" sz="1200" dirty="0" err="1">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te</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 Wai be defining what this means for Wellington Water direction on where and how it will be applied to our planning, regulatory, and operational activities.</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Develop a strategy to give effect to Te Mana o </a:t>
                      </a:r>
                      <a:r>
                        <a:rPr lang="en-NZ" sz="1200" dirty="0" err="1">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te</a:t>
                      </a: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 Wai.</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US" sz="1200" kern="1200">
                          <a:solidFill>
                            <a:schemeClr val="tx1"/>
                          </a:solidFill>
                          <a:effectLst/>
                          <a:latin typeface="Abadi" panose="020B0604020104020204" pitchFamily="34" charset="0"/>
                          <a:ea typeface="+mn-ea"/>
                          <a:cs typeface="+mn-cs"/>
                        </a:rPr>
                        <a:t>The implementation of the Organisational Capability Plan means that we may have to delay progress on the development of the strategy, with limited ability for staff to engage meaningfully at present. In the interim, we continue to recognise and work to give effect to Te Mana o te Wai.</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08C"/>
                    </a:solidFill>
                  </a:tcPr>
                </a:tc>
                <a:extLst>
                  <a:ext uri="{0D108BD9-81ED-4DB2-BD59-A6C34878D82A}">
                    <a16:rowId xmlns:a16="http://schemas.microsoft.com/office/drawing/2014/main" val="3660557353"/>
                  </a:ext>
                </a:extLst>
              </a:tr>
              <a:tr h="220859">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12</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To demonstrate our commitment to partnering with mana whenua iwi.</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dirty="0">
                          <a:solidFill>
                            <a:srgbClr val="404042"/>
                          </a:solidFill>
                          <a:effectLst/>
                          <a:latin typeface="Abadi" panose="020B0604020104020204" pitchFamily="34" charset="0"/>
                          <a:ea typeface="+mn-ea"/>
                          <a:cs typeface="Times New Roman" panose="02020603050405020304" pitchFamily="18" charset="0"/>
                        </a:rPr>
                        <a:t>We regularly check with Te </a:t>
                      </a:r>
                      <a:r>
                        <a:rPr lang="en-US" sz="1200" kern="1200" dirty="0" err="1">
                          <a:solidFill>
                            <a:srgbClr val="404042"/>
                          </a:solidFill>
                          <a:effectLst/>
                          <a:latin typeface="Abadi" panose="020B0604020104020204" pitchFamily="34" charset="0"/>
                          <a:ea typeface="+mn-ea"/>
                          <a:cs typeface="Times New Roman" panose="02020603050405020304" pitchFamily="18" charset="0"/>
                        </a:rPr>
                        <a:t>Rūnanga</a:t>
                      </a:r>
                      <a:r>
                        <a:rPr lang="en-US" sz="1200" kern="1200" dirty="0">
                          <a:solidFill>
                            <a:srgbClr val="404042"/>
                          </a:solidFill>
                          <a:effectLst/>
                          <a:latin typeface="Abadi" panose="020B0604020104020204" pitchFamily="34" charset="0"/>
                          <a:ea typeface="+mn-ea"/>
                          <a:cs typeface="Times New Roman" panose="02020603050405020304" pitchFamily="18" charset="0"/>
                        </a:rPr>
                        <a:t> o Toa Rangatira and Taranaki Whānui that we are </a:t>
                      </a:r>
                      <a:r>
                        <a:rPr lang="en-US" sz="1200" kern="1200" dirty="0" err="1">
                          <a:solidFill>
                            <a:srgbClr val="404042"/>
                          </a:solidFill>
                          <a:effectLst/>
                          <a:latin typeface="Abadi" panose="020B0604020104020204" pitchFamily="34" charset="0"/>
                          <a:ea typeface="+mn-ea"/>
                          <a:cs typeface="Times New Roman" panose="02020603050405020304" pitchFamily="18" charset="0"/>
                        </a:rPr>
                        <a:t>honouring</a:t>
                      </a:r>
                      <a:r>
                        <a:rPr lang="en-US" sz="1200" kern="1200" dirty="0">
                          <a:solidFill>
                            <a:srgbClr val="404042"/>
                          </a:solidFill>
                          <a:effectLst/>
                          <a:latin typeface="Abadi" panose="020B0604020104020204" pitchFamily="34" charset="0"/>
                          <a:ea typeface="+mn-ea"/>
                          <a:cs typeface="Times New Roman" panose="02020603050405020304" pitchFamily="18" charset="0"/>
                        </a:rPr>
                        <a:t> our partnership agreements.</a:t>
                      </a:r>
                      <a:endParaRPr lang="en-NZ" sz="1200" kern="1200" dirty="0">
                        <a:solidFill>
                          <a:srgbClr val="404042"/>
                        </a:solidFill>
                        <a:effectLst/>
                        <a:latin typeface="Abadi" panose="020B0604020104020204" pitchFamily="34" charset="0"/>
                        <a:ea typeface="+mn-ea"/>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kern="1200" dirty="0">
                          <a:solidFill>
                            <a:srgbClr val="404042"/>
                          </a:solidFill>
                          <a:effectLst/>
                          <a:latin typeface="Abadi" panose="020B0604020104020204" pitchFamily="34" charset="0"/>
                          <a:ea typeface="+mn-ea"/>
                          <a:cs typeface="Times New Roman" panose="02020603050405020304" pitchFamily="18" charset="0"/>
                        </a:rPr>
                        <a:t>Annual hui confirm that we are giving effect to the purpose and values set out in the relationship agreements</a:t>
                      </a:r>
                      <a:endParaRPr lang="en-NZ" sz="1200" kern="1200" dirty="0">
                        <a:solidFill>
                          <a:srgbClr val="404042"/>
                        </a:solidFill>
                        <a:effectLst/>
                        <a:latin typeface="Abadi" panose="020B0604020104020204" pitchFamily="34" charset="0"/>
                        <a:ea typeface="+mn-ea"/>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mi-NZ" sz="1200" kern="100" dirty="0">
                          <a:effectLst/>
                          <a:latin typeface="Abadi" panose="020B0604020104020204" pitchFamily="34" charset="0"/>
                          <a:ea typeface="Times New Roman" panose="02020603050405020304" pitchFamily="18" charset="0"/>
                          <a:cs typeface="Calibri Light" panose="020F0302020204030204" pitchFamily="34" charset="0"/>
                        </a:rPr>
                        <a:t>We have continued engagement and hui with our mana whenua partners.</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736495"/>
                  </a:ext>
                </a:extLst>
              </a:tr>
              <a:tr h="0">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13</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To demonstrate our commitment to partnering with mana whenua iwi.</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kern="1200" dirty="0">
                          <a:solidFill>
                            <a:schemeClr val="tx1"/>
                          </a:solidFill>
                          <a:effectLst/>
                          <a:latin typeface="Abadi" panose="020B0604020104020204" pitchFamily="34" charset="0"/>
                          <a:ea typeface="+mn-ea"/>
                          <a:cs typeface="+mn-cs"/>
                        </a:rPr>
                        <a:t>We offer partnership agreements to Ngāti </a:t>
                      </a:r>
                      <a:r>
                        <a:rPr lang="en-US" sz="1200" kern="1200" dirty="0" err="1">
                          <a:solidFill>
                            <a:schemeClr val="tx1"/>
                          </a:solidFill>
                          <a:effectLst/>
                          <a:latin typeface="Abadi" panose="020B0604020104020204" pitchFamily="34" charset="0"/>
                          <a:ea typeface="+mn-ea"/>
                          <a:cs typeface="+mn-cs"/>
                        </a:rPr>
                        <a:t>Kahungunu</a:t>
                      </a:r>
                      <a:r>
                        <a:rPr lang="en-US" sz="1200" kern="1200" dirty="0">
                          <a:solidFill>
                            <a:schemeClr val="tx1"/>
                          </a:solidFill>
                          <a:effectLst/>
                          <a:latin typeface="Abadi" panose="020B0604020104020204" pitchFamily="34" charset="0"/>
                          <a:ea typeface="+mn-ea"/>
                          <a:cs typeface="+mn-cs"/>
                        </a:rPr>
                        <a:t> ki Wairarapa-Tamaki Nui a </a:t>
                      </a:r>
                      <a:r>
                        <a:rPr lang="en-US" sz="1200" kern="1200" dirty="0" err="1">
                          <a:solidFill>
                            <a:schemeClr val="tx1"/>
                          </a:solidFill>
                          <a:effectLst/>
                          <a:latin typeface="Abadi" panose="020B0604020104020204" pitchFamily="34" charset="0"/>
                          <a:ea typeface="+mn-ea"/>
                          <a:cs typeface="+mn-cs"/>
                        </a:rPr>
                        <a:t>Rua</a:t>
                      </a:r>
                      <a:r>
                        <a:rPr lang="en-US" sz="1200" kern="1200" dirty="0">
                          <a:solidFill>
                            <a:schemeClr val="tx1"/>
                          </a:solidFill>
                          <a:effectLst/>
                          <a:latin typeface="Abadi" panose="020B0604020104020204" pitchFamily="34" charset="0"/>
                          <a:ea typeface="+mn-ea"/>
                          <a:cs typeface="+mn-cs"/>
                        </a:rPr>
                        <a:t> and </a:t>
                      </a:r>
                      <a:r>
                        <a:rPr lang="en-US" sz="1200" kern="1200" dirty="0" err="1">
                          <a:solidFill>
                            <a:schemeClr val="tx1"/>
                          </a:solidFill>
                          <a:effectLst/>
                          <a:latin typeface="Abadi" panose="020B0604020104020204" pitchFamily="34" charset="0"/>
                          <a:ea typeface="+mn-ea"/>
                          <a:cs typeface="+mn-cs"/>
                        </a:rPr>
                        <a:t>Rangitāne</a:t>
                      </a:r>
                      <a:r>
                        <a:rPr lang="en-US" sz="1200" kern="1200" dirty="0">
                          <a:solidFill>
                            <a:schemeClr val="tx1"/>
                          </a:solidFill>
                          <a:effectLst/>
                          <a:latin typeface="Abadi" panose="020B0604020104020204" pitchFamily="34" charset="0"/>
                          <a:ea typeface="+mn-ea"/>
                          <a:cs typeface="+mn-cs"/>
                        </a:rPr>
                        <a:t> o Wairarapa.</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US" sz="1200" kern="1200" dirty="0">
                          <a:solidFill>
                            <a:schemeClr val="tx1"/>
                          </a:solidFill>
                          <a:effectLst/>
                          <a:latin typeface="Abadi" panose="020B0604020104020204" pitchFamily="34" charset="0"/>
                          <a:ea typeface="+mn-ea"/>
                          <a:cs typeface="+mn-cs"/>
                        </a:rPr>
                        <a:t>Partnership agreements offered to Ngāti </a:t>
                      </a:r>
                      <a:r>
                        <a:rPr lang="en-US" sz="1200" kern="1200" dirty="0" err="1">
                          <a:solidFill>
                            <a:schemeClr val="tx1"/>
                          </a:solidFill>
                          <a:effectLst/>
                          <a:latin typeface="Abadi" panose="020B0604020104020204" pitchFamily="34" charset="0"/>
                          <a:ea typeface="+mn-ea"/>
                          <a:cs typeface="+mn-cs"/>
                        </a:rPr>
                        <a:t>Kahungunu</a:t>
                      </a:r>
                      <a:r>
                        <a:rPr lang="en-US" sz="1200" kern="1200" dirty="0">
                          <a:solidFill>
                            <a:schemeClr val="tx1"/>
                          </a:solidFill>
                          <a:effectLst/>
                          <a:latin typeface="Abadi" panose="020B0604020104020204" pitchFamily="34" charset="0"/>
                          <a:ea typeface="+mn-ea"/>
                          <a:cs typeface="+mn-cs"/>
                        </a:rPr>
                        <a:t> ki Wairarapa-Tamaki Nui a </a:t>
                      </a:r>
                      <a:r>
                        <a:rPr lang="en-US" sz="1200" kern="1200" dirty="0" err="1">
                          <a:solidFill>
                            <a:schemeClr val="tx1"/>
                          </a:solidFill>
                          <a:effectLst/>
                          <a:latin typeface="Abadi" panose="020B0604020104020204" pitchFamily="34" charset="0"/>
                          <a:ea typeface="+mn-ea"/>
                          <a:cs typeface="+mn-cs"/>
                        </a:rPr>
                        <a:t>Rua</a:t>
                      </a:r>
                      <a:r>
                        <a:rPr lang="en-US" sz="1200" kern="1200" dirty="0">
                          <a:solidFill>
                            <a:schemeClr val="tx1"/>
                          </a:solidFill>
                          <a:effectLst/>
                          <a:latin typeface="Abadi" panose="020B0604020104020204" pitchFamily="34" charset="0"/>
                          <a:ea typeface="+mn-ea"/>
                          <a:cs typeface="+mn-cs"/>
                        </a:rPr>
                        <a:t> </a:t>
                      </a:r>
                      <a:r>
                        <a:rPr lang="en-US" sz="1200" kern="1200" dirty="0" err="1">
                          <a:solidFill>
                            <a:schemeClr val="tx1"/>
                          </a:solidFill>
                          <a:effectLst/>
                          <a:latin typeface="Abadi" panose="020B0604020104020204" pitchFamily="34" charset="0"/>
                          <a:ea typeface="+mn-ea"/>
                          <a:cs typeface="+mn-cs"/>
                        </a:rPr>
                        <a:t>Rangitāne</a:t>
                      </a:r>
                      <a:r>
                        <a:rPr lang="en-US" sz="1200" kern="1200" dirty="0">
                          <a:solidFill>
                            <a:schemeClr val="tx1"/>
                          </a:solidFill>
                          <a:effectLst/>
                          <a:latin typeface="Abadi" panose="020B0604020104020204" pitchFamily="34" charset="0"/>
                          <a:ea typeface="+mn-ea"/>
                          <a:cs typeface="+mn-cs"/>
                        </a:rPr>
                        <a:t> o Wairarapa</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a:solidFill>
                            <a:schemeClr val="tx1"/>
                          </a:solidFill>
                          <a:effectLst/>
                          <a:latin typeface="Abadi" panose="020B0604020104020204" pitchFamily="34" charset="0"/>
                          <a:ea typeface="+mn-ea"/>
                          <a:cs typeface="+mn-cs"/>
                        </a:rPr>
                        <a:t>Exploring partnership agreements with Rangitāne o Wairarapa and Ngāti Kahungunu ki Wairarapa Tāmaki nui-a-Rua is on hold. The SWDC decided in November their preferred water services delivery model is a Wairarapa and Tararua CCO.​</a:t>
                      </a: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We continue to engage with mana whenua iwi in the Wairarapa for our capital works projects.</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08C"/>
                    </a:solidFill>
                  </a:tcPr>
                </a:tc>
                <a:extLst>
                  <a:ext uri="{0D108BD9-81ED-4DB2-BD59-A6C34878D82A}">
                    <a16:rowId xmlns:a16="http://schemas.microsoft.com/office/drawing/2014/main" val="2679085753"/>
                  </a:ext>
                </a:extLst>
              </a:tr>
            </a:tbl>
          </a:graphicData>
        </a:graphic>
      </p:graphicFrame>
      <p:sp>
        <p:nvSpPr>
          <p:cNvPr id="31" name="TextBox 30">
            <a:extLst>
              <a:ext uri="{FF2B5EF4-FFF2-40B4-BE49-F238E27FC236}">
                <a16:creationId xmlns:a16="http://schemas.microsoft.com/office/drawing/2014/main" id="{83046F6D-E2D4-D0AB-D6D6-747B0B6F1F27}"/>
              </a:ext>
            </a:extLst>
          </p:cNvPr>
          <p:cNvSpPr txBox="1"/>
          <p:nvPr/>
        </p:nvSpPr>
        <p:spPr>
          <a:xfrm>
            <a:off x="368310" y="1808294"/>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325541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385731" y="367952"/>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Mitigating the risks of water shortage</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106124" y="787781"/>
            <a:ext cx="11493347" cy="830997"/>
          </a:xfrm>
          <a:prstGeom prst="rect">
            <a:avLst/>
          </a:prstGeom>
          <a:noFill/>
        </p:spPr>
        <p:txBody>
          <a:bodyPr wrap="square" anchor="t">
            <a:spAutoFit/>
          </a:bodyPr>
          <a:lstStyle/>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Ensuring a reliable and sufficient level of water supply to customers is critical. The risk of water shortages and more severe restrictions on water use has risen over the previous years. We have focused on addressing this risk over the last six months. Work is driven by three outcomes: keeping the water in the pipes; reducing water demand; and adding more water supply.</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EC2256D-5A86-A70B-0694-F54F8947BFF1}"/>
              </a:ext>
            </a:extLst>
          </p:cNvPr>
          <p:cNvSpPr txBox="1"/>
          <p:nvPr/>
        </p:nvSpPr>
        <p:spPr>
          <a:xfrm>
            <a:off x="402074" y="3232481"/>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Single integrated water meter implementation plan</a:t>
            </a:r>
          </a:p>
        </p:txBody>
      </p:sp>
      <p:sp>
        <p:nvSpPr>
          <p:cNvPr id="22" name="TextBox 21">
            <a:extLst>
              <a:ext uri="{FF2B5EF4-FFF2-40B4-BE49-F238E27FC236}">
                <a16:creationId xmlns:a16="http://schemas.microsoft.com/office/drawing/2014/main" id="{2486F512-4BA4-D6FA-EF55-D042F46FE128}"/>
              </a:ext>
            </a:extLst>
          </p:cNvPr>
          <p:cNvSpPr txBox="1"/>
          <p:nvPr/>
        </p:nvSpPr>
        <p:spPr>
          <a:xfrm>
            <a:off x="106122" y="3609662"/>
            <a:ext cx="11493347" cy="646331"/>
          </a:xfrm>
          <a:prstGeom prst="rect">
            <a:avLst/>
          </a:prstGeom>
          <a:noFill/>
        </p:spPr>
        <p:txBody>
          <a:bodyPr wrap="square">
            <a:spAutoFit/>
          </a:bodyPr>
          <a:lstStyle/>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The implementation of residential volumetric water meters in the region and </a:t>
            </a:r>
            <a:r>
              <a:rPr lang="en-US" sz="1200" dirty="0" err="1">
                <a:effectLst/>
                <a:latin typeface="Abadi" panose="020B0604020104020204" pitchFamily="34" charset="0"/>
                <a:ea typeface="Aptos" panose="020B0004020202020204" pitchFamily="34" charset="0"/>
                <a:cs typeface="Times New Roman" panose="02020603050405020304" pitchFamily="18" charset="0"/>
              </a:rPr>
              <a:t>maximising</a:t>
            </a:r>
            <a:r>
              <a:rPr lang="en-US" sz="1200" dirty="0">
                <a:effectLst/>
                <a:latin typeface="Abadi" panose="020B0604020104020204" pitchFamily="34" charset="0"/>
                <a:ea typeface="Aptos" panose="020B0004020202020204" pitchFamily="34" charset="0"/>
                <a:cs typeface="Times New Roman" panose="02020603050405020304" pitchFamily="18" charset="0"/>
              </a:rPr>
              <a:t> their benefit to reduce water loss and drive water conservation is a critical tool to address the region's water shortage risk in the medium to short term.</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3413313668"/>
              </p:ext>
            </p:extLst>
          </p:nvPr>
        </p:nvGraphicFramePr>
        <p:xfrm>
          <a:off x="504446" y="4470462"/>
          <a:ext cx="11289622" cy="1348296"/>
        </p:xfrm>
        <a:graphic>
          <a:graphicData uri="http://schemas.openxmlformats.org/drawingml/2006/table">
            <a:tbl>
              <a:tblPr firstRow="1" firstCol="1" bandRow="1"/>
              <a:tblGrid>
                <a:gridCol w="486065">
                  <a:extLst>
                    <a:ext uri="{9D8B030D-6E8A-4147-A177-3AD203B41FA5}">
                      <a16:colId xmlns:a16="http://schemas.microsoft.com/office/drawing/2014/main" val="2682417064"/>
                    </a:ext>
                  </a:extLst>
                </a:gridCol>
                <a:gridCol w="2557512">
                  <a:extLst>
                    <a:ext uri="{9D8B030D-6E8A-4147-A177-3AD203B41FA5}">
                      <a16:colId xmlns:a16="http://schemas.microsoft.com/office/drawing/2014/main" val="627824855"/>
                    </a:ext>
                  </a:extLst>
                </a:gridCol>
                <a:gridCol w="3076807">
                  <a:extLst>
                    <a:ext uri="{9D8B030D-6E8A-4147-A177-3AD203B41FA5}">
                      <a16:colId xmlns:a16="http://schemas.microsoft.com/office/drawing/2014/main" val="3602320927"/>
                    </a:ext>
                  </a:extLst>
                </a:gridCol>
                <a:gridCol w="2153792">
                  <a:extLst>
                    <a:ext uri="{9D8B030D-6E8A-4147-A177-3AD203B41FA5}">
                      <a16:colId xmlns:a16="http://schemas.microsoft.com/office/drawing/2014/main" val="381759032"/>
                    </a:ext>
                  </a:extLst>
                </a:gridCol>
                <a:gridCol w="3015446">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manage the region’s water shortage risk in the medium to long term.</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Prepare a regionally consistent plan for roll out for residential water meters across our metropolitan council areas</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kern="1200" dirty="0">
                          <a:solidFill>
                            <a:schemeClr val="tx1"/>
                          </a:solidFill>
                          <a:effectLst/>
                          <a:latin typeface="Abadi" panose="020B0604020104020204" pitchFamily="34" charset="0"/>
                          <a:ea typeface="+mn-ea"/>
                          <a:cs typeface="+mn-cs"/>
                        </a:rPr>
                        <a:t>A single integrated implementation plan is in place, procurement strategy is in place and detailed business case completed.</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US" sz="1200" kern="1200">
                          <a:solidFill>
                            <a:schemeClr val="tx1"/>
                          </a:solidFill>
                          <a:effectLst/>
                          <a:latin typeface="Abadi" panose="020B0604020104020204" pitchFamily="34" charset="0"/>
                          <a:ea typeface="+mn-ea"/>
                          <a:cs typeface="+mn-cs"/>
                        </a:rPr>
                        <a:t>Business Case work commenced in Q2 with Strategic Case and Investment Logic Mapping workshops with Joint Advisory Group. Work continues in Q3 and Q4 with business case on track to be completed in Q4.</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5384508"/>
                  </a:ext>
                </a:extLst>
              </a:tr>
            </a:tbl>
          </a:graphicData>
        </a:graphic>
      </p:graphicFrame>
      <p:sp>
        <p:nvSpPr>
          <p:cNvPr id="2" name="TextBox 1">
            <a:extLst>
              <a:ext uri="{FF2B5EF4-FFF2-40B4-BE49-F238E27FC236}">
                <a16:creationId xmlns:a16="http://schemas.microsoft.com/office/drawing/2014/main" id="{5E1690CF-8F48-39A6-A893-44A9B892F001}"/>
              </a:ext>
            </a:extLst>
          </p:cNvPr>
          <p:cNvSpPr txBox="1"/>
          <p:nvPr/>
        </p:nvSpPr>
        <p:spPr>
          <a:xfrm>
            <a:off x="402074" y="4060269"/>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graphicFrame>
        <p:nvGraphicFramePr>
          <p:cNvPr id="3" name="Table 2">
            <a:extLst>
              <a:ext uri="{FF2B5EF4-FFF2-40B4-BE49-F238E27FC236}">
                <a16:creationId xmlns:a16="http://schemas.microsoft.com/office/drawing/2014/main" id="{7CDA0770-2AA5-3A7A-50B4-46BED1589194}"/>
              </a:ext>
            </a:extLst>
          </p:cNvPr>
          <p:cNvGraphicFramePr>
            <a:graphicFrameLocks noGrp="1"/>
          </p:cNvGraphicFramePr>
          <p:nvPr>
            <p:extLst>
              <p:ext uri="{D42A27DB-BD31-4B8C-83A1-F6EECF244321}">
                <p14:modId xmlns:p14="http://schemas.microsoft.com/office/powerpoint/2010/main" val="3102173447"/>
              </p:ext>
            </p:extLst>
          </p:nvPr>
        </p:nvGraphicFramePr>
        <p:xfrm>
          <a:off x="504445" y="1784108"/>
          <a:ext cx="11095025" cy="1348677"/>
        </p:xfrm>
        <a:graphic>
          <a:graphicData uri="http://schemas.openxmlformats.org/drawingml/2006/table">
            <a:tbl>
              <a:tblPr firstRow="1" firstCol="1" bandRow="1"/>
              <a:tblGrid>
                <a:gridCol w="470929">
                  <a:extLst>
                    <a:ext uri="{9D8B030D-6E8A-4147-A177-3AD203B41FA5}">
                      <a16:colId xmlns:a16="http://schemas.microsoft.com/office/drawing/2014/main" val="2682417064"/>
                    </a:ext>
                  </a:extLst>
                </a:gridCol>
                <a:gridCol w="2520187">
                  <a:extLst>
                    <a:ext uri="{9D8B030D-6E8A-4147-A177-3AD203B41FA5}">
                      <a16:colId xmlns:a16="http://schemas.microsoft.com/office/drawing/2014/main" val="627824855"/>
                    </a:ext>
                  </a:extLst>
                </a:gridCol>
                <a:gridCol w="3160692">
                  <a:extLst>
                    <a:ext uri="{9D8B030D-6E8A-4147-A177-3AD203B41FA5}">
                      <a16:colId xmlns:a16="http://schemas.microsoft.com/office/drawing/2014/main" val="3602320927"/>
                    </a:ext>
                  </a:extLst>
                </a:gridCol>
                <a:gridCol w="1073814">
                  <a:extLst>
                    <a:ext uri="{9D8B030D-6E8A-4147-A177-3AD203B41FA5}">
                      <a16:colId xmlns:a16="http://schemas.microsoft.com/office/drawing/2014/main" val="381759032"/>
                    </a:ext>
                  </a:extLst>
                </a:gridCol>
                <a:gridCol w="3869403">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222396">
                <a:tc>
                  <a:txBody>
                    <a:bodyPr/>
                    <a:lstStyle/>
                    <a:p>
                      <a:pPr marL="88900" marR="29845" indent="-6350" algn="ctr">
                        <a:lnSpc>
                          <a:spcPct val="103000"/>
                        </a:lnSpc>
                        <a:spcAft>
                          <a:spcPts val="515"/>
                        </a:spcAft>
                      </a:pPr>
                      <a:r>
                        <a:rPr lang="mi-NZ" sz="1200" b="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14</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There is sufficient water to meet customer needs.</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Wellington Water and Councils do not implement Water Restrictions Level 4 </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Achieved</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US" sz="1200" kern="1200" dirty="0">
                          <a:solidFill>
                            <a:schemeClr val="tx1"/>
                          </a:solidFill>
                          <a:effectLst/>
                          <a:latin typeface="Abadi" panose="020B0604020104020204" pitchFamily="34" charset="0"/>
                          <a:ea typeface="+mn-ea"/>
                          <a:cs typeface="+mn-cs"/>
                        </a:rPr>
                        <a:t>This goal was achieved through a reduction in water loss and use, leading to an overall demand reduction of at least 7.4 million </a:t>
                      </a:r>
                      <a:r>
                        <a:rPr lang="en-US" sz="1200" kern="1200" dirty="0" err="1">
                          <a:solidFill>
                            <a:schemeClr val="tx1"/>
                          </a:solidFill>
                          <a:effectLst/>
                          <a:latin typeface="Abadi" panose="020B0604020104020204" pitchFamily="34" charset="0"/>
                          <a:ea typeface="+mn-ea"/>
                          <a:cs typeface="+mn-cs"/>
                        </a:rPr>
                        <a:t>litres</a:t>
                      </a:r>
                      <a:r>
                        <a:rPr lang="en-US" sz="1200" kern="1200" dirty="0">
                          <a:solidFill>
                            <a:schemeClr val="tx1"/>
                          </a:solidFill>
                          <a:effectLst/>
                          <a:latin typeface="Abadi" panose="020B0604020104020204" pitchFamily="34" charset="0"/>
                          <a:ea typeface="+mn-ea"/>
                          <a:cs typeface="+mn-cs"/>
                        </a:rPr>
                        <a:t> per day. This was supported by an additional 20 million </a:t>
                      </a:r>
                      <a:r>
                        <a:rPr lang="en-US" sz="1200" kern="1200" dirty="0" err="1">
                          <a:solidFill>
                            <a:schemeClr val="tx1"/>
                          </a:solidFill>
                          <a:effectLst/>
                          <a:latin typeface="Abadi" panose="020B0604020104020204" pitchFamily="34" charset="0"/>
                          <a:ea typeface="+mn-ea"/>
                          <a:cs typeface="+mn-cs"/>
                        </a:rPr>
                        <a:t>litres</a:t>
                      </a:r>
                      <a:r>
                        <a:rPr lang="en-US" sz="1200" kern="1200" dirty="0">
                          <a:solidFill>
                            <a:schemeClr val="tx1"/>
                          </a:solidFill>
                          <a:effectLst/>
                          <a:latin typeface="Abadi" panose="020B0604020104020204" pitchFamily="34" charset="0"/>
                          <a:ea typeface="+mn-ea"/>
                          <a:cs typeface="+mn-cs"/>
                        </a:rPr>
                        <a:t> per day of treatment capacity at the Te Mārua Water Treatment Plant. </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98167439"/>
                  </a:ext>
                </a:extLst>
              </a:tr>
            </a:tbl>
          </a:graphicData>
        </a:graphic>
      </p:graphicFrame>
      <p:sp>
        <p:nvSpPr>
          <p:cNvPr id="4" name="TextBox 3">
            <a:extLst>
              <a:ext uri="{FF2B5EF4-FFF2-40B4-BE49-F238E27FC236}">
                <a16:creationId xmlns:a16="http://schemas.microsoft.com/office/drawing/2014/main" id="{FE7F5697-6614-29F9-26D5-17F91A9D44F5}"/>
              </a:ext>
            </a:extLst>
          </p:cNvPr>
          <p:cNvSpPr txBox="1"/>
          <p:nvPr/>
        </p:nvSpPr>
        <p:spPr>
          <a:xfrm>
            <a:off x="402074" y="1454990"/>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34568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353757" y="380759"/>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Demonstrating Value for Money</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92746" y="782569"/>
            <a:ext cx="11711574" cy="461665"/>
          </a:xfrm>
          <a:prstGeom prst="rect">
            <a:avLst/>
          </a:prstGeom>
          <a:noFill/>
        </p:spPr>
        <p:txBody>
          <a:bodyPr wrap="square" anchor="t">
            <a:spAutoFit/>
          </a:bodyPr>
          <a:lstStyle/>
          <a:p>
            <a:pPr marL="270510" marR="41910"/>
            <a:r>
              <a:rPr lang="en-US" sz="1200" dirty="0">
                <a:effectLst/>
                <a:latin typeface="Abadi" panose="020B0604020104020204" pitchFamily="34" charset="0"/>
                <a:ea typeface="Aptos" panose="020B0004020202020204" pitchFamily="34" charset="0"/>
                <a:cs typeface="Times New Roman" panose="02020603050405020304" pitchFamily="18" charset="0"/>
              </a:rPr>
              <a:t>The Wellington Water Committee asked Wellington Water to prove efficiency, effectiveness, transparency and oversight of work by working with shareholding councils to produce a single integrated performance framework for the region.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3711736930"/>
              </p:ext>
            </p:extLst>
          </p:nvPr>
        </p:nvGraphicFramePr>
        <p:xfrm>
          <a:off x="450013" y="3537484"/>
          <a:ext cx="11383018" cy="2044828"/>
        </p:xfrm>
        <a:graphic>
          <a:graphicData uri="http://schemas.openxmlformats.org/drawingml/2006/table">
            <a:tbl>
              <a:tblPr firstRow="1" firstCol="1" bandRow="1"/>
              <a:tblGrid>
                <a:gridCol w="447377">
                  <a:extLst>
                    <a:ext uri="{9D8B030D-6E8A-4147-A177-3AD203B41FA5}">
                      <a16:colId xmlns:a16="http://schemas.microsoft.com/office/drawing/2014/main" val="2682417064"/>
                    </a:ext>
                  </a:extLst>
                </a:gridCol>
                <a:gridCol w="1549400">
                  <a:extLst>
                    <a:ext uri="{9D8B030D-6E8A-4147-A177-3AD203B41FA5}">
                      <a16:colId xmlns:a16="http://schemas.microsoft.com/office/drawing/2014/main" val="627824855"/>
                    </a:ext>
                  </a:extLst>
                </a:gridCol>
                <a:gridCol w="2527375">
                  <a:extLst>
                    <a:ext uri="{9D8B030D-6E8A-4147-A177-3AD203B41FA5}">
                      <a16:colId xmlns:a16="http://schemas.microsoft.com/office/drawing/2014/main" val="3602320927"/>
                    </a:ext>
                  </a:extLst>
                </a:gridCol>
                <a:gridCol w="2700867">
                  <a:extLst>
                    <a:ext uri="{9D8B030D-6E8A-4147-A177-3AD203B41FA5}">
                      <a16:colId xmlns:a16="http://schemas.microsoft.com/office/drawing/2014/main" val="381759032"/>
                    </a:ext>
                  </a:extLst>
                </a:gridCol>
                <a:gridCol w="4157999">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mi-NZ" sz="1200" b="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16</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Create a single regional performance framework</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Lead work with our shareholding councils to develop a single regional performance framework</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Single regional performance framework in place for reporting from 1 July 2025.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mi-NZ" sz="1200" kern="100">
                          <a:effectLst/>
                          <a:latin typeface="Abadi" panose="020B0604020104020204" pitchFamily="34" charset="0"/>
                          <a:ea typeface="Times New Roman" panose="02020603050405020304" pitchFamily="18" charset="0"/>
                          <a:cs typeface="Calibri Light" panose="020F0302020204030204" pitchFamily="34" charset="0"/>
                        </a:rPr>
                        <a:t>Organisation changes, including unplanned reviews and personnel changes have impacted the rate of progress. However, we plan to meet the 1 July target for simplified first draft of a single performance framework.</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98167439"/>
                  </a:ext>
                </a:extLst>
              </a:tr>
              <a:tr h="316568">
                <a:tc>
                  <a:txBody>
                    <a:bodyPr/>
                    <a:lstStyle/>
                    <a:p>
                      <a:pPr marL="88900" marR="29845" indent="-6350" algn="ctr">
                        <a:lnSpc>
                          <a:spcPct val="103000"/>
                        </a:lnSpc>
                        <a:spcAft>
                          <a:spcPts val="515"/>
                        </a:spcAft>
                      </a:pPr>
                      <a:r>
                        <a:rPr lang="mi-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17</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Revisit supply chain to ensure efficiency and value for money</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Review key contracting arrangements for maintenance and capital works</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First review(s) completed and reported to Wellington Water Committee. </a:t>
                      </a:r>
                      <a:b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b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mi-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Agreed actions are implemented on agreed timeframes.</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a:solidFill>
                            <a:schemeClr val="tx1"/>
                          </a:solidFill>
                          <a:effectLst/>
                          <a:latin typeface="Abadi" panose="020B0604020104020204" pitchFamily="34" charset="0"/>
                          <a:ea typeface="+mn-ea"/>
                          <a:cs typeface="+mn-cs"/>
                        </a:rPr>
                        <a:t>Completed review and analysis on Priority 1 items which are consultancy contracting and the Alliance.</a:t>
                      </a: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 </a:t>
                      </a:r>
                      <a:endParaRPr lang="en-NZ" sz="1200" kern="1200">
                        <a:solidFill>
                          <a:schemeClr val="tx1"/>
                        </a:solidFill>
                        <a:effectLst/>
                        <a:latin typeface="Abadi" panose="020B0604020104020204" pitchFamily="34" charset="0"/>
                        <a:ea typeface="+mn-ea"/>
                        <a:cs typeface="+mn-cs"/>
                      </a:endParaRPr>
                    </a:p>
                    <a:p>
                      <a:r>
                        <a:rPr lang="en-US" sz="1200" kern="1200">
                          <a:solidFill>
                            <a:schemeClr val="tx1"/>
                          </a:solidFill>
                          <a:effectLst/>
                          <a:latin typeface="Abadi" panose="020B0604020104020204" pitchFamily="34" charset="0"/>
                          <a:ea typeface="+mn-ea"/>
                          <a:cs typeface="+mn-cs"/>
                        </a:rPr>
                        <a:t>Final reports on both these items are on track to be presented to the Wellington Water Committee in March 2025.</a:t>
                      </a: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84361639"/>
                  </a:ext>
                </a:extLst>
              </a:tr>
            </a:tbl>
          </a:graphicData>
        </a:graphic>
      </p:graphicFrame>
      <p:sp>
        <p:nvSpPr>
          <p:cNvPr id="2" name="TextBox 1">
            <a:extLst>
              <a:ext uri="{FF2B5EF4-FFF2-40B4-BE49-F238E27FC236}">
                <a16:creationId xmlns:a16="http://schemas.microsoft.com/office/drawing/2014/main" id="{5A87C056-350D-E2BA-0A3C-37E21CCC1D3C}"/>
              </a:ext>
            </a:extLst>
          </p:cNvPr>
          <p:cNvSpPr txBox="1"/>
          <p:nvPr/>
        </p:nvSpPr>
        <p:spPr>
          <a:xfrm>
            <a:off x="353757" y="3157387"/>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
        <p:nvSpPr>
          <p:cNvPr id="4" name="TextBox 3">
            <a:extLst>
              <a:ext uri="{FF2B5EF4-FFF2-40B4-BE49-F238E27FC236}">
                <a16:creationId xmlns:a16="http://schemas.microsoft.com/office/drawing/2014/main" id="{0855F794-C846-57B6-3EF5-BA0F4EB993DA}"/>
              </a:ext>
            </a:extLst>
          </p:cNvPr>
          <p:cNvSpPr txBox="1"/>
          <p:nvPr/>
        </p:nvSpPr>
        <p:spPr>
          <a:xfrm>
            <a:off x="353757" y="1297760"/>
            <a:ext cx="6936043"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Review of key contracting agreements for maintenance and capital work</a:t>
            </a:r>
          </a:p>
        </p:txBody>
      </p:sp>
      <p:sp>
        <p:nvSpPr>
          <p:cNvPr id="9" name="TextBox 8">
            <a:extLst>
              <a:ext uri="{FF2B5EF4-FFF2-40B4-BE49-F238E27FC236}">
                <a16:creationId xmlns:a16="http://schemas.microsoft.com/office/drawing/2014/main" id="{E0BBDC2D-1FAC-B2C0-7AB4-88813D21D5AA}"/>
              </a:ext>
            </a:extLst>
          </p:cNvPr>
          <p:cNvSpPr txBox="1"/>
          <p:nvPr/>
        </p:nvSpPr>
        <p:spPr>
          <a:xfrm>
            <a:off x="354733" y="1708198"/>
            <a:ext cx="11482533" cy="1384995"/>
          </a:xfrm>
          <a:prstGeom prst="rect">
            <a:avLst/>
          </a:prstGeom>
          <a:noFill/>
        </p:spPr>
        <p:txBody>
          <a:bodyPr wrap="square" anchor="t">
            <a:spAutoFit/>
          </a:bodyPr>
          <a:lstStyle/>
          <a:p>
            <a:r>
              <a:rPr lang="en-US" sz="1200" dirty="0">
                <a:solidFill>
                  <a:srgbClr val="001D35"/>
                </a:solidFill>
                <a:latin typeface="Abadi" panose="020B0604020104020204" pitchFamily="34" charset="0"/>
                <a:ea typeface="Aptos" panose="020B0004020202020204" pitchFamily="34" charset="0"/>
                <a:cs typeface="Times New Roman" panose="02020603050405020304" pitchFamily="18" charset="0"/>
              </a:rPr>
              <a:t>As requested by the Wellington Water Committee, we have reviewed contracting arrangements for maintenance and capital works to provide shareholding councils with assurance that these models deliver the best value for councils. We have made the following progress: </a:t>
            </a:r>
          </a:p>
          <a:p>
            <a:pPr marL="171450" indent="-171450">
              <a:buFont typeface="Arial" panose="020B0604020202020204" pitchFamily="34" charset="0"/>
              <a:buChar char="•"/>
            </a:pPr>
            <a:endParaRPr lang="en-US" sz="1200" dirty="0">
              <a:solidFill>
                <a:srgbClr val="001D35"/>
              </a:solidFill>
              <a:effectLst/>
              <a:latin typeface="Abadi" panose="020B0604020104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US" sz="1200" dirty="0">
                <a:solidFill>
                  <a:srgbClr val="001D35"/>
                </a:solidFill>
                <a:effectLst/>
                <a:latin typeface="Abadi" panose="020B0604020104020204" pitchFamily="34" charset="0"/>
                <a:ea typeface="Aptos" panose="020B0004020202020204" pitchFamily="34" charset="0"/>
                <a:cs typeface="Times New Roman" panose="02020603050405020304" pitchFamily="18" charset="0"/>
              </a:rPr>
              <a:t>Reset the scope of the network and maintenance Alliance with Fulton Hogan and implemented a new performance framework for monitoring performance.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US" sz="1200" dirty="0">
                <a:solidFill>
                  <a:srgbClr val="001D35"/>
                </a:solidFill>
                <a:effectLst/>
                <a:latin typeface="Abadi" panose="020B0604020104020204" pitchFamily="34" charset="0"/>
                <a:ea typeface="Aptos" panose="020B0004020202020204" pitchFamily="34" charset="0"/>
                <a:cs typeface="Times New Roman" panose="02020603050405020304" pitchFamily="18" charset="0"/>
              </a:rPr>
              <a:t>Reviewed the arrangements of the consultancy and contractor panels. We have started a work programme to improve how we get more value from our existing capex panels. These changes include the dissolution of the existing consultant and contractor panels, more open tendering, improved KPIs, and commercial analytics.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US" sz="1200" dirty="0">
                <a:solidFill>
                  <a:srgbClr val="001D35"/>
                </a:solidFill>
                <a:effectLst/>
                <a:latin typeface="Abadi" panose="020B0604020104020204" pitchFamily="34" charset="0"/>
                <a:ea typeface="Aptos" panose="020B0004020202020204" pitchFamily="34" charset="0"/>
                <a:cs typeface="Times New Roman" panose="02020603050405020304" pitchFamily="18" charset="0"/>
              </a:rPr>
              <a:t>To improve our ability to actively manage the Alliance contract we have brought back key staff from the Alliance to within Wellington Water.</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016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66517" y="777329"/>
            <a:ext cx="10928007" cy="554384"/>
          </a:xfrm>
        </p:spPr>
        <p:txBody>
          <a:bodyPr>
            <a:normAutofit/>
          </a:bodyPr>
          <a:lstStyle/>
          <a:p>
            <a:r>
              <a:rPr lang="en-US" sz="2400" dirty="0">
                <a:latin typeface="+mj-lt"/>
              </a:rPr>
              <a:t>Financial Statements</a:t>
            </a:r>
          </a:p>
        </p:txBody>
      </p:sp>
      <p:sp>
        <p:nvSpPr>
          <p:cNvPr id="6" name="TextBox 5">
            <a:extLst>
              <a:ext uri="{FF2B5EF4-FFF2-40B4-BE49-F238E27FC236}">
                <a16:creationId xmlns:a16="http://schemas.microsoft.com/office/drawing/2014/main" id="{B7118F40-F574-AE10-62A4-AB87DDEA1577}"/>
              </a:ext>
            </a:extLst>
          </p:cNvPr>
          <p:cNvSpPr txBox="1"/>
          <p:nvPr/>
        </p:nvSpPr>
        <p:spPr>
          <a:xfrm>
            <a:off x="366517" y="1503320"/>
            <a:ext cx="5493594" cy="4262834"/>
          </a:xfrm>
          <a:prstGeom prst="rect">
            <a:avLst/>
          </a:prstGeom>
          <a:noFill/>
        </p:spPr>
        <p:txBody>
          <a:bodyPr wrap="square" lIns="91440" tIns="45720" rIns="91440" bIns="45720" rtlCol="0" anchor="t">
            <a:spAutoFit/>
          </a:bodyPr>
          <a:lstStyle/>
          <a:p>
            <a:pPr marL="6985" indent="-6350">
              <a:lnSpc>
                <a:spcPct val="108000"/>
              </a:lnSpc>
              <a:spcAft>
                <a:spcPts val="650"/>
              </a:spcAft>
            </a:pPr>
            <a:r>
              <a:rPr lang="en-NZ" sz="1200" dirty="0">
                <a:solidFill>
                  <a:srgbClr val="006699"/>
                </a:solidFill>
                <a:effectLst/>
                <a:latin typeface="Abadi" panose="020B0604020104020204" pitchFamily="34" charset="0"/>
                <a:ea typeface="Calibri" panose="020F0502020204030204" pitchFamily="34" charset="0"/>
              </a:rPr>
              <a:t>Basis of preparation </a:t>
            </a:r>
          </a:p>
          <a:p>
            <a:pPr marL="6985" indent="-6350">
              <a:lnSpc>
                <a:spcPct val="107000"/>
              </a:lnSpc>
              <a:spcBef>
                <a:spcPts val="400"/>
              </a:spcBef>
              <a:spcAft>
                <a:spcPts val="650"/>
              </a:spcAft>
            </a:pP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Wellington Water Limited is a company registered in New Zealand under the Companies Act 1993 and is a Tier 1 Public Benefit Entity (PBE) for reporting purposes.</a:t>
            </a:r>
            <a:endParaRPr lang="en-NZ" sz="1200" dirty="0">
              <a:solidFill>
                <a:srgbClr val="0F4761"/>
              </a:solidFill>
              <a:effectLst/>
              <a:latin typeface="Abadi" panose="020B0604020104020204" pitchFamily="34" charset="0"/>
              <a:ea typeface="Times New Roman" panose="02020603050405020304" pitchFamily="18" charset="0"/>
              <a:cs typeface="Times New Roman" panose="02020603050405020304" pitchFamily="18" charset="0"/>
            </a:endParaRPr>
          </a:p>
          <a:p>
            <a:pPr marL="6985" indent="-6350">
              <a:lnSpc>
                <a:spcPct val="107000"/>
              </a:lnSpc>
              <a:spcBef>
                <a:spcPts val="400"/>
              </a:spcBef>
              <a:spcAft>
                <a:spcPts val="650"/>
              </a:spcAft>
            </a:pP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Accounting policies have been applied consistently throughout the period. All items in the financial statements are stated exclusive of Goods and Services Tax (GST), except for billed receivables and payables, which include GST. The net amount of GST recoverable from or payable to the Inland Revenue Department is included as part of receivables or payables in the statement of financial position.</a:t>
            </a:r>
            <a:endParaRPr lang="en-NZ" sz="1200" dirty="0">
              <a:solidFill>
                <a:srgbClr val="0F4761"/>
              </a:solidFill>
              <a:effectLst/>
              <a:latin typeface="Abadi" panose="020B0604020104020204" pitchFamily="34" charset="0"/>
              <a:ea typeface="Times New Roman" panose="02020603050405020304" pitchFamily="18" charset="0"/>
              <a:cs typeface="Times New Roman" panose="02020603050405020304" pitchFamily="18" charset="0"/>
            </a:endParaRPr>
          </a:p>
          <a:p>
            <a:pPr marL="6985" indent="-6350">
              <a:lnSpc>
                <a:spcPct val="107000"/>
              </a:lnSpc>
              <a:spcBef>
                <a:spcPts val="400"/>
              </a:spcBef>
              <a:spcAft>
                <a:spcPts val="650"/>
              </a:spcAft>
            </a:pP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Water Services Entities Act 2022, along with the Water Services Legislation Act 2023 and the Water Services Economic Efficiency and Consumer Protection Act 2023, was repealed by the Water Services Acts Repeal Act 2024 on 15 July 2024. This repeal marks the end of the 10-entity model and returns the responsibility for water services delivery to local authorities. Under the new “Local Water Done Well” policy, legislated in August 2024, the government aims to enhance the efficiency, sustainability, and quality of water services through stronger central government oversight and economic regulation. These financial statements have been prepared on a going concern basis, reflecting the transition to the new framework.</a:t>
            </a:r>
            <a:endParaRPr lang="en-NZ" sz="1200" dirty="0">
              <a:solidFill>
                <a:srgbClr val="0F4761"/>
              </a:solidFill>
              <a:effectLst/>
              <a:latin typeface="Abadi" panose="020B0604020104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685A660-4863-9144-3FC2-0FA27A069B28}"/>
              </a:ext>
            </a:extLst>
          </p:cNvPr>
          <p:cNvSpPr txBox="1"/>
          <p:nvPr/>
        </p:nvSpPr>
        <p:spPr>
          <a:xfrm>
            <a:off x="366517" y="1214629"/>
            <a:ext cx="52874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699"/>
                </a:solidFill>
                <a:effectLst/>
                <a:uLnTx/>
                <a:uFillTx/>
                <a:latin typeface="+mj-lt"/>
                <a:ea typeface="+mn-ea"/>
                <a:cs typeface="Calibri"/>
              </a:rPr>
              <a:t>INTERIM FINANCIAL STATEMENTS FOR THE PERIOD ENDED 31 DECEMBER 2024 </a:t>
            </a:r>
            <a:endParaRPr kumimoji="0" lang="en-US" sz="1050" b="0" i="0" u="none" strike="noStrike" kern="1200" cap="none" spc="0" normalizeH="0" baseline="0" noProof="0" dirty="0">
              <a:ln>
                <a:noFill/>
              </a:ln>
              <a:solidFill>
                <a:srgbClr val="006699"/>
              </a:solidFill>
              <a:effectLst/>
              <a:uLnTx/>
              <a:uFillTx/>
              <a:latin typeface="+mj-lt"/>
              <a:ea typeface="+mn-ea"/>
              <a:cs typeface="Calibri"/>
            </a:endParaRPr>
          </a:p>
        </p:txBody>
      </p:sp>
      <p:sp>
        <p:nvSpPr>
          <p:cNvPr id="4" name="Content Placeholder 1">
            <a:extLst>
              <a:ext uri="{FF2B5EF4-FFF2-40B4-BE49-F238E27FC236}">
                <a16:creationId xmlns:a16="http://schemas.microsoft.com/office/drawing/2014/main" id="{37E72F4D-61E1-77A1-7BB5-97EAF2B1B166}"/>
              </a:ext>
            </a:extLst>
          </p:cNvPr>
          <p:cNvSpPr txBox="1">
            <a:spLocks/>
          </p:cNvSpPr>
          <p:nvPr/>
        </p:nvSpPr>
        <p:spPr>
          <a:xfrm>
            <a:off x="366517" y="278608"/>
            <a:ext cx="10928007" cy="554384"/>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Financial Summary</a:t>
            </a:r>
          </a:p>
        </p:txBody>
      </p:sp>
      <p:sp>
        <p:nvSpPr>
          <p:cNvPr id="5" name="TextBox 4">
            <a:extLst>
              <a:ext uri="{FF2B5EF4-FFF2-40B4-BE49-F238E27FC236}">
                <a16:creationId xmlns:a16="http://schemas.microsoft.com/office/drawing/2014/main" id="{A310320C-DB60-531A-8216-AB2FE4230298}"/>
              </a:ext>
            </a:extLst>
          </p:cNvPr>
          <p:cNvSpPr txBox="1"/>
          <p:nvPr/>
        </p:nvSpPr>
        <p:spPr>
          <a:xfrm>
            <a:off x="6345787" y="1201591"/>
            <a:ext cx="5169591" cy="3061159"/>
          </a:xfrm>
          <a:prstGeom prst="rect">
            <a:avLst/>
          </a:prstGeom>
          <a:noFill/>
        </p:spPr>
        <p:txBody>
          <a:bodyPr wrap="square" lIns="91440" tIns="45720" rIns="91440" bIns="45720" rtlCol="0" anchor="t">
            <a:spAutoFit/>
          </a:bodyPr>
          <a:lstStyle/>
          <a:p>
            <a:pPr marL="6985" indent="-6350">
              <a:lnSpc>
                <a:spcPct val="108000"/>
              </a:lnSpc>
              <a:spcAft>
                <a:spcPts val="650"/>
              </a:spcAft>
            </a:pPr>
            <a:r>
              <a:rPr lang="en-NZ" sz="1200" dirty="0">
                <a:solidFill>
                  <a:srgbClr val="006699"/>
                </a:solidFill>
                <a:effectLst/>
                <a:latin typeface="Abadi" panose="020B0604020104020204" pitchFamily="34" charset="0"/>
                <a:ea typeface="Calibri" panose="020F0502020204030204" pitchFamily="34" charset="0"/>
              </a:rPr>
              <a:t>Statement of compliance </a:t>
            </a:r>
            <a:endParaRPr lang="en-NZ" sz="1200" dirty="0">
              <a:solidFill>
                <a:srgbClr val="0070C0"/>
              </a:solidFill>
              <a:effectLst/>
              <a:latin typeface="Abadi" panose="020B0604020104020204" pitchFamily="34" charset="0"/>
              <a:ea typeface="Calibri" panose="020F0502020204030204" pitchFamily="34" charset="0"/>
            </a:endParaRPr>
          </a:p>
          <a:p>
            <a:pPr algn="just">
              <a:lnSpc>
                <a:spcPct val="115000"/>
              </a:lnSpc>
              <a:spcAft>
                <a:spcPts val="600"/>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These interim financial statements are for the six months ended 31 December 2024 and are to be read in conjunction with the annual report for the year ended 30 June 2024. </a:t>
            </a:r>
            <a:r>
              <a:rPr lang="en-GB" sz="1200" dirty="0">
                <a:solidFill>
                  <a:srgbClr val="000000"/>
                </a:solidFill>
                <a:effectLst/>
                <a:latin typeface="Abadi" panose="020B0604020104020204" pitchFamily="34" charset="0"/>
                <a:ea typeface="Calibri" panose="020F0502020204030204" pitchFamily="34" charset="0"/>
                <a:cs typeface="Calibri" panose="020F0502020204030204" pitchFamily="34" charset="0"/>
              </a:rPr>
              <a:t>They have been prepared in accordance with the requirements of the Companies Act 1993, the Local Government Act 2002 and comply with generally accepted accounting practice in New Zealand (“NZ GAAP”) and Tier 1 PBE accounting standards and</a:t>
            </a: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comply with PBE IAS 34 Interim Financial Reporting.</a:t>
            </a:r>
          </a:p>
          <a:p>
            <a:pPr algn="just">
              <a:lnSpc>
                <a:spcPct val="115000"/>
              </a:lnSpc>
              <a:spcAft>
                <a:spcPts val="600"/>
              </a:spcAft>
            </a:pPr>
            <a:r>
              <a:rPr lang="en-GB" sz="1200" dirty="0">
                <a:solidFill>
                  <a:srgbClr val="000000"/>
                </a:solidFill>
                <a:effectLst/>
                <a:latin typeface="Abadi" panose="020B0604020104020204" pitchFamily="34" charset="0"/>
                <a:ea typeface="Calibri" panose="020F0502020204030204" pitchFamily="34" charset="0"/>
                <a:cs typeface="Calibri" panose="020F0502020204030204" pitchFamily="34" charset="0"/>
              </a:rPr>
              <a:t>These financial statements have been prepared on a going concern basis and are presented in New Zealand dollars and rounded to the nearest thousand ($000), unless otherwise stated. The measurement basis applied is historical cost.</a:t>
            </a:r>
            <a:endPar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pPr marL="6985" indent="-6350">
              <a:lnSpc>
                <a:spcPct val="108000"/>
              </a:lnSpc>
              <a:spcAft>
                <a:spcPts val="650"/>
              </a:spcAft>
            </a:pPr>
            <a:endParaRPr lang="en-NZ" sz="1200" dirty="0">
              <a:solidFill>
                <a:srgbClr val="0070C0"/>
              </a:solidFill>
              <a:effectLst/>
              <a:latin typeface="Abadi" panose="020B0604020104020204" pitchFamily="34" charset="0"/>
              <a:ea typeface="Calibri" panose="020F0502020204030204" pitchFamily="34" charset="0"/>
            </a:endParaRPr>
          </a:p>
        </p:txBody>
      </p:sp>
      <p:cxnSp>
        <p:nvCxnSpPr>
          <p:cNvPr id="7" name="Straight Connector 6">
            <a:extLst>
              <a:ext uri="{FF2B5EF4-FFF2-40B4-BE49-F238E27FC236}">
                <a16:creationId xmlns:a16="http://schemas.microsoft.com/office/drawing/2014/main" id="{D900E363-7582-6F1B-A4C0-F007B3D09D24}"/>
              </a:ext>
            </a:extLst>
          </p:cNvPr>
          <p:cNvCxnSpPr>
            <a:cxnSpLocks/>
          </p:cNvCxnSpPr>
          <p:nvPr/>
        </p:nvCxnSpPr>
        <p:spPr>
          <a:xfrm>
            <a:off x="5981064" y="948932"/>
            <a:ext cx="37612" cy="4721126"/>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4465358-D2AC-49D3-4429-EAB900B7D102}"/>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Tree>
    <p:extLst>
      <p:ext uri="{BB962C8B-B14F-4D97-AF65-F5344CB8AC3E}">
        <p14:creationId xmlns:p14="http://schemas.microsoft.com/office/powerpoint/2010/main" val="238008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6550" y="356546"/>
            <a:ext cx="10928007" cy="554384"/>
          </a:xfrm>
        </p:spPr>
        <p:txBody>
          <a:bodyPr/>
          <a:lstStyle/>
          <a:p>
            <a:r>
              <a:rPr lang="en-US" dirty="0">
                <a:latin typeface="+mj-lt"/>
              </a:rPr>
              <a:t>Financial Statements</a:t>
            </a:r>
          </a:p>
        </p:txBody>
      </p:sp>
      <p:cxnSp>
        <p:nvCxnSpPr>
          <p:cNvPr id="7" name="Straight Connector 6">
            <a:extLst>
              <a:ext uri="{FF2B5EF4-FFF2-40B4-BE49-F238E27FC236}">
                <a16:creationId xmlns:a16="http://schemas.microsoft.com/office/drawing/2014/main" id="{C4DF637E-BDED-7DE4-3A8E-1DE8B165A5D9}"/>
              </a:ext>
            </a:extLst>
          </p:cNvPr>
          <p:cNvCxnSpPr>
            <a:cxnSpLocks/>
          </p:cNvCxnSpPr>
          <p:nvPr/>
        </p:nvCxnSpPr>
        <p:spPr>
          <a:xfrm>
            <a:off x="5863798" y="986714"/>
            <a:ext cx="37612" cy="4721126"/>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47541AB-5C7F-E227-BAE6-6C42AEF869B5}"/>
              </a:ext>
            </a:extLst>
          </p:cNvPr>
          <p:cNvSpPr txBox="1"/>
          <p:nvPr/>
        </p:nvSpPr>
        <p:spPr>
          <a:xfrm>
            <a:off x="256550" y="906485"/>
            <a:ext cx="52874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B9"/>
                </a:solidFill>
                <a:effectLst/>
                <a:uLnTx/>
                <a:uFillTx/>
                <a:latin typeface="+mj-lt"/>
                <a:ea typeface="+mn-ea"/>
                <a:cs typeface="Calibri"/>
              </a:rPr>
              <a:t>STATEMENT OF COMPREHENSIVE REVENUE AND EXPENSES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Calibri"/>
              </a:rPr>
              <a:t>For the period ended 31 December 2024 </a:t>
            </a:r>
          </a:p>
        </p:txBody>
      </p:sp>
      <p:sp>
        <p:nvSpPr>
          <p:cNvPr id="5" name="TextBox 4">
            <a:extLst>
              <a:ext uri="{FF2B5EF4-FFF2-40B4-BE49-F238E27FC236}">
                <a16:creationId xmlns:a16="http://schemas.microsoft.com/office/drawing/2014/main" id="{86B4E74D-424B-8C98-CE3A-1C6CCAB3C62E}"/>
              </a:ext>
            </a:extLst>
          </p:cNvPr>
          <p:cNvSpPr txBox="1"/>
          <p:nvPr/>
        </p:nvSpPr>
        <p:spPr>
          <a:xfrm>
            <a:off x="6096000" y="968761"/>
            <a:ext cx="5364121" cy="2474139"/>
          </a:xfrm>
          <a:prstGeom prst="rect">
            <a:avLst/>
          </a:prstGeom>
          <a:noFill/>
        </p:spPr>
        <p:txBody>
          <a:bodyPr wrap="square" lIns="91440" tIns="45720" rIns="91440" bIns="45720" rtlCol="0" anchor="t">
            <a:spAutoFit/>
          </a:bodyPr>
          <a:lstStyle/>
          <a:p>
            <a:pPr marL="6985" indent="-6350">
              <a:lnSpc>
                <a:spcPct val="108000"/>
              </a:lnSpc>
              <a:spcAft>
                <a:spcPts val="650"/>
              </a:spcAft>
            </a:pPr>
            <a:r>
              <a:rPr lang="en-NZ" sz="1200" b="1" dirty="0">
                <a:solidFill>
                  <a:srgbClr val="006699"/>
                </a:solidFill>
                <a:effectLst/>
                <a:latin typeface="Abadi" panose="020B0604020104020204" pitchFamily="34" charset="0"/>
                <a:ea typeface="Calibri" panose="020F0502020204030204" pitchFamily="34" charset="0"/>
              </a:rPr>
              <a:t>Comparison of results for the six months ended 31 December 2024 to the same period last year </a:t>
            </a:r>
            <a:endParaRPr lang="en-NZ" sz="1200" b="1" dirty="0">
              <a:solidFill>
                <a:srgbClr val="0070C0"/>
              </a:solidFill>
              <a:effectLst/>
              <a:latin typeface="Abadi" panose="020B0604020104020204" pitchFamily="34" charset="0"/>
              <a:ea typeface="Calibri" panose="020F0502020204030204" pitchFamily="34" charset="0"/>
            </a:endParaRPr>
          </a:p>
          <a:p>
            <a:pPr marL="6985" marR="156210" indent="-6350" algn="just">
              <a:lnSpc>
                <a:spcPct val="102000"/>
              </a:lnSpc>
              <a:spcAft>
                <a:spcPts val="825"/>
              </a:spcAft>
            </a:pPr>
            <a:r>
              <a:rPr lang="en-GB" sz="1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Revenue:</a:t>
            </a: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Council Capex programme revenue decreased by $22m, while the Council </a:t>
            </a:r>
            <a:r>
              <a:rPr lang="en-GB"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Opex</a:t>
            </a: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programme revenue increased by $12m. These variations are attributed to the specific plans and budgets outlined in each council’s Long-Term Plan. There was an overall net revenue decline of approximately $10m compared to same period last year.</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6985" marR="156210" indent="-6350" algn="just">
              <a:lnSpc>
                <a:spcPct val="102000"/>
              </a:lnSpc>
              <a:spcAft>
                <a:spcPts val="825"/>
              </a:spcAft>
            </a:pPr>
            <a:r>
              <a:rPr lang="en-GB" sz="1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Expenses: </a:t>
            </a:r>
            <a:r>
              <a:rPr lang="en-GB"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Wellington Water's expenses decreased by $4m over the same period last year, due to a reduction in the council capex programme.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r>
              <a:rPr lang="en-GB" sz="1200" b="1" kern="0" dirty="0">
                <a:solidFill>
                  <a:srgbClr val="000000"/>
                </a:solidFill>
                <a:effectLst/>
                <a:latin typeface="Abadi" panose="020B0604020104020204" pitchFamily="34" charset="0"/>
                <a:ea typeface="Calibri" panose="020F0502020204030204" pitchFamily="34" charset="0"/>
              </a:rPr>
              <a:t>Net Deficit: </a:t>
            </a:r>
            <a:r>
              <a:rPr lang="en-GB" sz="1200" kern="0" dirty="0">
                <a:solidFill>
                  <a:srgbClr val="000000"/>
                </a:solidFill>
                <a:effectLst/>
                <a:latin typeface="Abadi" panose="020B0604020104020204" pitchFamily="34" charset="0"/>
                <a:ea typeface="Calibri" panose="020F0502020204030204" pitchFamily="34" charset="0"/>
              </a:rPr>
              <a:t>The net deficit for the half-year ended 31 December 2024 stands at $1m.</a:t>
            </a:r>
            <a:endParaRPr lang="en-NZ" sz="1200" b="1" dirty="0">
              <a:solidFill>
                <a:srgbClr val="0070C0"/>
              </a:solidFill>
              <a:effectLst/>
              <a:latin typeface="Abadi" panose="020B06040201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82C291B6-4D24-6745-CBD8-9B3D30787DBA}"/>
              </a:ext>
            </a:extLst>
          </p:cNvPr>
          <p:cNvSpPr txBox="1"/>
          <p:nvPr/>
        </p:nvSpPr>
        <p:spPr>
          <a:xfrm>
            <a:off x="6088549" y="3607204"/>
            <a:ext cx="5287436"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B9"/>
                </a:solidFill>
                <a:effectLst/>
                <a:uLnTx/>
                <a:uFillTx/>
                <a:latin typeface="+mj-lt"/>
                <a:ea typeface="+mn-ea"/>
                <a:cs typeface="Calibri"/>
              </a:rPr>
              <a:t>STATEMENT OF CHANGES IN EQUITY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Calibri"/>
              </a:rPr>
              <a:t>For the period ended 31 December 2024 </a:t>
            </a:r>
          </a:p>
        </p:txBody>
      </p:sp>
      <p:pic>
        <p:nvPicPr>
          <p:cNvPr id="6" name="Picture 5">
            <a:extLst>
              <a:ext uri="{FF2B5EF4-FFF2-40B4-BE49-F238E27FC236}">
                <a16:creationId xmlns:a16="http://schemas.microsoft.com/office/drawing/2014/main" id="{5BC45B82-7950-33E1-E0AE-9D980B022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50" y="1465216"/>
            <a:ext cx="5487882" cy="4241396"/>
          </a:xfrm>
          <a:prstGeom prst="rect">
            <a:avLst/>
          </a:prstGeom>
        </p:spPr>
      </p:pic>
      <p:pic>
        <p:nvPicPr>
          <p:cNvPr id="11" name="Picture 10">
            <a:extLst>
              <a:ext uri="{FF2B5EF4-FFF2-40B4-BE49-F238E27FC236}">
                <a16:creationId xmlns:a16="http://schemas.microsoft.com/office/drawing/2014/main" id="{CC7ADA39-1BA1-EBD5-306E-A886592262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7019" y="4148853"/>
            <a:ext cx="5433695" cy="990600"/>
          </a:xfrm>
          <a:prstGeom prst="rect">
            <a:avLst/>
          </a:prstGeom>
          <a:noFill/>
          <a:ln>
            <a:noFill/>
          </a:ln>
        </p:spPr>
      </p:pic>
      <p:sp>
        <p:nvSpPr>
          <p:cNvPr id="12" name="TextBox 11">
            <a:extLst>
              <a:ext uri="{FF2B5EF4-FFF2-40B4-BE49-F238E27FC236}">
                <a16:creationId xmlns:a16="http://schemas.microsoft.com/office/drawing/2014/main" id="{8162D1D1-AFA5-B406-D0CF-FF5ABF0927EF}"/>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Tree>
    <p:extLst>
      <p:ext uri="{BB962C8B-B14F-4D97-AF65-F5344CB8AC3E}">
        <p14:creationId xmlns:p14="http://schemas.microsoft.com/office/powerpoint/2010/main" val="414008393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0428" y="360323"/>
            <a:ext cx="10928007" cy="554384"/>
          </a:xfrm>
        </p:spPr>
        <p:txBody>
          <a:bodyPr/>
          <a:lstStyle/>
          <a:p>
            <a:r>
              <a:rPr lang="en-US" dirty="0">
                <a:latin typeface="+mj-lt"/>
              </a:rPr>
              <a:t>Financial Statements</a:t>
            </a:r>
          </a:p>
        </p:txBody>
      </p:sp>
      <p:cxnSp>
        <p:nvCxnSpPr>
          <p:cNvPr id="7" name="Straight Connector 6">
            <a:extLst>
              <a:ext uri="{FF2B5EF4-FFF2-40B4-BE49-F238E27FC236}">
                <a16:creationId xmlns:a16="http://schemas.microsoft.com/office/drawing/2014/main" id="{C4DF637E-BDED-7DE4-3A8E-1DE8B165A5D9}"/>
              </a:ext>
            </a:extLst>
          </p:cNvPr>
          <p:cNvCxnSpPr>
            <a:cxnSpLocks/>
          </p:cNvCxnSpPr>
          <p:nvPr/>
        </p:nvCxnSpPr>
        <p:spPr>
          <a:xfrm>
            <a:off x="5841767" y="968761"/>
            <a:ext cx="37612" cy="4721126"/>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A98B4C3-19AE-8AB8-8B0D-391F265F6B45}"/>
              </a:ext>
            </a:extLst>
          </p:cNvPr>
          <p:cNvSpPr txBox="1"/>
          <p:nvPr/>
        </p:nvSpPr>
        <p:spPr>
          <a:xfrm>
            <a:off x="280428" y="915014"/>
            <a:ext cx="5287436"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B9"/>
                </a:solidFill>
                <a:effectLst/>
                <a:uLnTx/>
                <a:uFillTx/>
                <a:latin typeface="+mj-lt"/>
                <a:ea typeface="+mn-ea"/>
                <a:cs typeface="Calibri"/>
              </a:rPr>
              <a:t>STATEMENT OF FINANCIAL POSITION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Calibri"/>
              </a:rPr>
              <a:t>For the period ended 31 December 2024 </a:t>
            </a:r>
          </a:p>
        </p:txBody>
      </p:sp>
      <p:pic>
        <p:nvPicPr>
          <p:cNvPr id="3" name="Picture 2">
            <a:extLst>
              <a:ext uri="{FF2B5EF4-FFF2-40B4-BE49-F238E27FC236}">
                <a16:creationId xmlns:a16="http://schemas.microsoft.com/office/drawing/2014/main" id="{66E661B6-46C9-266E-57D6-2C4715A32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754" y="1465216"/>
            <a:ext cx="5249825" cy="3661031"/>
          </a:xfrm>
          <a:prstGeom prst="rect">
            <a:avLst/>
          </a:prstGeom>
          <a:noFill/>
          <a:ln>
            <a:noFill/>
          </a:ln>
        </p:spPr>
      </p:pic>
      <p:sp>
        <p:nvSpPr>
          <p:cNvPr id="5" name="TextBox 4">
            <a:extLst>
              <a:ext uri="{FF2B5EF4-FFF2-40B4-BE49-F238E27FC236}">
                <a16:creationId xmlns:a16="http://schemas.microsoft.com/office/drawing/2014/main" id="{6FBE178C-53AB-D26D-B584-6310AA883501}"/>
              </a:ext>
            </a:extLst>
          </p:cNvPr>
          <p:cNvSpPr txBox="1"/>
          <p:nvPr/>
        </p:nvSpPr>
        <p:spPr>
          <a:xfrm>
            <a:off x="6096000" y="968761"/>
            <a:ext cx="5364121" cy="3715120"/>
          </a:xfrm>
          <a:prstGeom prst="rect">
            <a:avLst/>
          </a:prstGeom>
          <a:noFill/>
        </p:spPr>
        <p:txBody>
          <a:bodyPr wrap="square" lIns="91440" tIns="45720" rIns="91440" bIns="45720" rtlCol="0" anchor="t">
            <a:spAutoFit/>
          </a:bodyPr>
          <a:lstStyle/>
          <a:p>
            <a:pPr marL="6985" indent="-6350">
              <a:lnSpc>
                <a:spcPct val="108000"/>
              </a:lnSpc>
              <a:spcAft>
                <a:spcPts val="650"/>
              </a:spcAft>
            </a:pPr>
            <a:r>
              <a:rPr lang="en-NZ" sz="1200" b="1" dirty="0">
                <a:solidFill>
                  <a:srgbClr val="006699"/>
                </a:solidFill>
                <a:effectLst/>
                <a:latin typeface="Abadi" panose="020B0604020104020204" pitchFamily="34" charset="0"/>
                <a:ea typeface="Calibri" panose="020F0502020204030204" pitchFamily="34" charset="0"/>
              </a:rPr>
              <a:t>Comparison to Statement of Financial Position on 30 June 2024</a:t>
            </a:r>
            <a:endParaRPr lang="en-NZ" sz="1200" b="1" dirty="0">
              <a:solidFill>
                <a:srgbClr val="0070C0"/>
              </a:solidFill>
              <a:effectLst/>
              <a:latin typeface="Abadi" panose="020B0604020104020204" pitchFamily="34" charset="0"/>
              <a:ea typeface="Calibri" panose="020F0502020204030204" pitchFamily="34" charset="0"/>
            </a:endParaRPr>
          </a:p>
          <a:p>
            <a:pPr>
              <a:lnSpc>
                <a:spcPct val="107000"/>
              </a:lnSpc>
            </a:pPr>
            <a:r>
              <a:rPr lang="en-US" sz="1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Current Assets:</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Current assets were lower compared to 30 June 2024, primarily due to reduced outstanding receivables. At the end of the financial year, a significant portion of council receivables was related to revenue in advance invoices. These invoices support the capex and </a:t>
            </a:r>
            <a:r>
              <a:rPr lang="en-US"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opex</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programmes</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during July, when funding is impacted by delayed council budget approvals. This situation is unique to the end of the financial year, resulting in a higher variance.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a:lnSpc>
                <a:spcPct val="107000"/>
              </a:lnSpc>
            </a:pP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a:lnSpc>
                <a:spcPct val="107000"/>
              </a:lnSpc>
            </a:pPr>
            <a:r>
              <a:rPr lang="en-US" sz="1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Current Liabilities:</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Current liabilities were also lower compared to 30 June 2024, mainly due to higher trade payables and provisions at year-end. This increase was driven by elevated spending on council capex and </a:t>
            </a:r>
            <a:r>
              <a:rPr lang="en-US"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opex</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programmes</a:t>
            </a: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towards the end of the year, and some council revenue received in advance was classified as a current liability. This situation is specific to the end of the financial year, leading to a higher variance.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a:lnSpc>
                <a:spcPct val="107000"/>
              </a:lnSpc>
            </a:pPr>
            <a:r>
              <a:rPr lang="en-US"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r>
              <a:rPr lang="en-US" sz="1200" b="1" kern="0" dirty="0">
                <a:solidFill>
                  <a:srgbClr val="000000"/>
                </a:solidFill>
                <a:effectLst/>
                <a:latin typeface="Abadi" panose="020B0604020104020204" pitchFamily="34" charset="0"/>
                <a:ea typeface="Calibri" panose="020F0502020204030204" pitchFamily="34" charset="0"/>
              </a:rPr>
              <a:t>Equity:</a:t>
            </a:r>
            <a:r>
              <a:rPr lang="en-US" sz="1200" kern="0" dirty="0">
                <a:solidFill>
                  <a:srgbClr val="000000"/>
                </a:solidFill>
                <a:effectLst/>
                <a:latin typeface="Abadi" panose="020B0604020104020204" pitchFamily="34" charset="0"/>
                <a:ea typeface="Calibri" panose="020F0502020204030204" pitchFamily="34" charset="0"/>
              </a:rPr>
              <a:t> Equity at the end of the half-year, 31 December 2024, includes the $1m deficit from the statement of comprehensive revenue and expenses.</a:t>
            </a:r>
            <a:endParaRPr lang="en-NZ" sz="1200" b="1" dirty="0">
              <a:solidFill>
                <a:srgbClr val="0070C0"/>
              </a:solidFill>
              <a:effectLst/>
              <a:latin typeface="Abadi" panose="020B0604020104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58E7D541-FCDC-E11C-5D3B-F4793C4999CD}"/>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Tree>
    <p:extLst>
      <p:ext uri="{BB962C8B-B14F-4D97-AF65-F5344CB8AC3E}">
        <p14:creationId xmlns:p14="http://schemas.microsoft.com/office/powerpoint/2010/main" val="18048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64632" y="302547"/>
            <a:ext cx="10928007" cy="554384"/>
          </a:xfrm>
        </p:spPr>
        <p:txBody>
          <a:bodyPr/>
          <a:lstStyle/>
          <a:p>
            <a:r>
              <a:rPr lang="en-US" dirty="0">
                <a:latin typeface="+mj-lt"/>
              </a:rPr>
              <a:t>Financial Statements</a:t>
            </a:r>
          </a:p>
        </p:txBody>
      </p:sp>
      <p:sp>
        <p:nvSpPr>
          <p:cNvPr id="11" name="TextBox 10">
            <a:extLst>
              <a:ext uri="{FF2B5EF4-FFF2-40B4-BE49-F238E27FC236}">
                <a16:creationId xmlns:a16="http://schemas.microsoft.com/office/drawing/2014/main" id="{A8138ED5-5A44-F4F3-87F3-EFB614B6156C}"/>
              </a:ext>
            </a:extLst>
          </p:cNvPr>
          <p:cNvSpPr txBox="1"/>
          <p:nvPr/>
        </p:nvSpPr>
        <p:spPr>
          <a:xfrm>
            <a:off x="364632" y="856931"/>
            <a:ext cx="5287436"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B9"/>
                </a:solidFill>
                <a:effectLst/>
                <a:uLnTx/>
                <a:uFillTx/>
                <a:latin typeface="+mj-lt"/>
                <a:ea typeface="+mn-ea"/>
                <a:cs typeface="Calibri"/>
              </a:rPr>
              <a:t>STATEMENT OF CASH FLOWS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Calibri"/>
              </a:rPr>
              <a:t>For the period ended 31 December 2024 </a:t>
            </a:r>
          </a:p>
        </p:txBody>
      </p:sp>
      <p:pic>
        <p:nvPicPr>
          <p:cNvPr id="4" name="Picture 3">
            <a:extLst>
              <a:ext uri="{FF2B5EF4-FFF2-40B4-BE49-F238E27FC236}">
                <a16:creationId xmlns:a16="http://schemas.microsoft.com/office/drawing/2014/main" id="{E1FE6408-13ED-071A-D654-45A8A8255C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996" y="1557955"/>
            <a:ext cx="5542849" cy="3130137"/>
          </a:xfrm>
          <a:prstGeom prst="rect">
            <a:avLst/>
          </a:prstGeom>
          <a:noFill/>
          <a:ln>
            <a:noFill/>
          </a:ln>
        </p:spPr>
      </p:pic>
      <p:sp>
        <p:nvSpPr>
          <p:cNvPr id="5" name="TextBox 4">
            <a:extLst>
              <a:ext uri="{FF2B5EF4-FFF2-40B4-BE49-F238E27FC236}">
                <a16:creationId xmlns:a16="http://schemas.microsoft.com/office/drawing/2014/main" id="{7118ECED-90DB-370F-C1A9-A1DF94706368}"/>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Tree>
    <p:extLst>
      <p:ext uri="{BB962C8B-B14F-4D97-AF65-F5344CB8AC3E}">
        <p14:creationId xmlns:p14="http://schemas.microsoft.com/office/powerpoint/2010/main" val="41672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151A2-97E5-3048-E7E9-62D04EB49011}"/>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endParaRPr>
          </a:p>
        </p:txBody>
      </p:sp>
      <p:sp>
        <p:nvSpPr>
          <p:cNvPr id="4" name="TextBox 3">
            <a:extLst>
              <a:ext uri="{FF2B5EF4-FFF2-40B4-BE49-F238E27FC236}">
                <a16:creationId xmlns:a16="http://schemas.microsoft.com/office/drawing/2014/main" id="{80A2F905-8CEB-7E85-4536-2C9B816436A0}"/>
              </a:ext>
            </a:extLst>
          </p:cNvPr>
          <p:cNvSpPr txBox="1"/>
          <p:nvPr/>
        </p:nvSpPr>
        <p:spPr>
          <a:xfrm>
            <a:off x="393693" y="725265"/>
            <a:ext cx="10987318" cy="280718"/>
          </a:xfrm>
          <a:prstGeom prst="rect">
            <a:avLst/>
          </a:prstGeom>
          <a:noFill/>
        </p:spPr>
        <p:txBody>
          <a:bodyPr wrap="square">
            <a:spAutoFit/>
          </a:bodyPr>
          <a:lstStyle/>
          <a:p>
            <a:pPr>
              <a:lnSpc>
                <a:spcPct val="107000"/>
              </a:lnSpc>
              <a:spcAft>
                <a:spcPts val="800"/>
              </a:spcAft>
            </a:pPr>
            <a:r>
              <a:rPr lang="en-NZ" sz="1200" kern="100" dirty="0">
                <a:effectLst/>
                <a:latin typeface="Abadi" panose="020B0604020104020204" pitchFamily="34" charset="0"/>
                <a:ea typeface="Calibri" panose="020F0502020204030204" pitchFamily="34" charset="0"/>
                <a:cs typeface="Times New Roman" panose="02020603050405020304" pitchFamily="18" charset="0"/>
              </a:rPr>
              <a:t>Welcome to this half-year report for the 2024/25 financial year. </a:t>
            </a:r>
            <a:endParaRPr lang="en-NZ" sz="1200" kern="100" dirty="0">
              <a:effectLst/>
              <a:latin typeface="Abadi" panose="020B0604020104020204" pitchFamily="34" charset="0"/>
              <a:ea typeface="Calibri" panose="020F0502020204030204" pitchFamily="34" charset="0"/>
              <a:cs typeface="Calibri" panose="020F0502020204030204" pitchFamily="34" charset="0"/>
            </a:endParaRPr>
          </a:p>
        </p:txBody>
      </p:sp>
      <p:sp>
        <p:nvSpPr>
          <p:cNvPr id="5" name="Content Placeholder 1">
            <a:extLst>
              <a:ext uri="{FF2B5EF4-FFF2-40B4-BE49-F238E27FC236}">
                <a16:creationId xmlns:a16="http://schemas.microsoft.com/office/drawing/2014/main" id="{29AAC719-BE4F-2476-6C1C-B78AA8984EB0}"/>
              </a:ext>
            </a:extLst>
          </p:cNvPr>
          <p:cNvSpPr txBox="1">
            <a:spLocks/>
          </p:cNvSpPr>
          <p:nvPr/>
        </p:nvSpPr>
        <p:spPr>
          <a:xfrm>
            <a:off x="393693" y="890611"/>
            <a:ext cx="10928007" cy="486885"/>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Nova Light" panose="020F0502020204030204" pitchFamily="34" charset="0"/>
              </a:rPr>
              <a:t>Changes in a changing world</a:t>
            </a:r>
          </a:p>
        </p:txBody>
      </p:sp>
      <p:sp>
        <p:nvSpPr>
          <p:cNvPr id="6" name="TextBox 5">
            <a:extLst>
              <a:ext uri="{FF2B5EF4-FFF2-40B4-BE49-F238E27FC236}">
                <a16:creationId xmlns:a16="http://schemas.microsoft.com/office/drawing/2014/main" id="{09EDA3F7-5E59-3F7E-12F1-5FCC708ADA0B}"/>
              </a:ext>
            </a:extLst>
          </p:cNvPr>
          <p:cNvSpPr txBox="1"/>
          <p:nvPr/>
        </p:nvSpPr>
        <p:spPr>
          <a:xfrm>
            <a:off x="197061" y="1333509"/>
            <a:ext cx="11183950" cy="2003882"/>
          </a:xfrm>
          <a:prstGeom prst="rect">
            <a:avLst/>
          </a:prstGeom>
          <a:noFill/>
        </p:spPr>
        <p:txBody>
          <a:bodyPr wrap="square">
            <a:spAutoFit/>
          </a:bodyPr>
          <a:lstStyle/>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The path of water reform over the last few years has been dynamic and uncertain. Now, under </a:t>
            </a:r>
            <a:r>
              <a:rPr lang="en-US" sz="1200" i="1"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Local Water Done Well</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our shareholding councils are working at pace to develop and consult on the form and function of a new water services entity. </a:t>
            </a:r>
            <a:br>
              <a:rPr lang="en-NZ" sz="1200" dirty="0">
                <a:latin typeface="Abadi" panose="020B0604020104020204" pitchFamily="34" charset="0"/>
                <a:ea typeface="Aptos" panose="020B0004020202020204" pitchFamily="34" charset="0"/>
                <a:cs typeface="Times New Roman" panose="02020603050405020304" pitchFamily="18" charset="0"/>
              </a:rPr>
            </a:br>
            <a:br>
              <a:rPr lang="en-NZ" sz="1200" dirty="0">
                <a:latin typeface="Abadi" panose="020B0604020104020204" pitchFamily="34" charset="0"/>
                <a:ea typeface="Aptos" panose="020B0004020202020204" pitchFamily="34" charset="0"/>
                <a:cs typeface="Times New Roman" panose="02020603050405020304" pitchFamily="18" charset="0"/>
              </a:rPr>
            </a:b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As our work programme has grown – for example since 2018/19, our capital programme has increased from around $65 million to more than $329 million in 2023/24 – Wellington Water has not matured. We are not right-sized for the work we must deliver for our shareholders or the region's challenges. We have not communicated our organisational needs well over the years, but we have responded to councils’ pressure to reduce costs by </a:t>
            </a:r>
            <a:r>
              <a:rPr lang="en-US" sz="1200" dirty="0" err="1">
                <a:solidFill>
                  <a:srgbClr val="000000"/>
                </a:solidFill>
                <a:effectLst/>
                <a:latin typeface="Abadi" panose="020B0604020104020204" pitchFamily="34" charset="0"/>
                <a:ea typeface="Aptos" panose="020B0004020202020204" pitchFamily="34" charset="0"/>
                <a:cs typeface="Times New Roman" panose="02020603050405020304" pitchFamily="18" charset="0"/>
              </a:rPr>
              <a:t>prioritising</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investment in managing assets and services over investing in the </a:t>
            </a:r>
            <a:r>
              <a:rPr lang="en-US" sz="1200" dirty="0" err="1">
                <a:solidFill>
                  <a:srgbClr val="000000"/>
                </a:solidFill>
                <a:effectLst/>
                <a:latin typeface="Abadi" panose="020B0604020104020204" pitchFamily="34" charset="0"/>
                <a:ea typeface="Aptos" panose="020B0004020202020204" pitchFamily="34" charset="0"/>
                <a:cs typeface="Times New Roman" panose="02020603050405020304" pitchFamily="18" charset="0"/>
              </a:rPr>
              <a:t>organisation's</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health. One reason for this has been waiting for the various water reform </a:t>
            </a:r>
            <a:r>
              <a:rPr lang="en-US" sz="1200" dirty="0" err="1">
                <a:solidFill>
                  <a:srgbClr val="000000"/>
                </a:solidFill>
                <a:effectLst/>
                <a:latin typeface="Abadi" panose="020B0604020104020204" pitchFamily="34" charset="0"/>
                <a:ea typeface="Aptos" panose="020B0004020202020204" pitchFamily="34" charset="0"/>
                <a:cs typeface="Times New Roman" panose="02020603050405020304" pitchFamily="18" charset="0"/>
              </a:rPr>
              <a:t>programmes</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to define and deliver the change. As a result, we are less efficient, rely heavily on consultants, suppliers and an outsourcing model to deliver core activities, and our people are not set up to do their best as they are significantly constrained by a lack of investment in systems and processes.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NZ" sz="1100" kern="100" dirty="0">
              <a:effectLst/>
              <a:latin typeface="Abadi" panose="020B0604020104020204" pitchFamily="34" charset="0"/>
              <a:ea typeface="Calibri" panose="020F0502020204030204" pitchFamily="34" charset="0"/>
              <a:cs typeface="Calibri" panose="020F0502020204030204" pitchFamily="34" charset="0"/>
            </a:endParaRPr>
          </a:p>
        </p:txBody>
      </p:sp>
      <p:sp>
        <p:nvSpPr>
          <p:cNvPr id="7" name="Content Placeholder 1">
            <a:extLst>
              <a:ext uri="{FF2B5EF4-FFF2-40B4-BE49-F238E27FC236}">
                <a16:creationId xmlns:a16="http://schemas.microsoft.com/office/drawing/2014/main" id="{0BA2B08C-56D3-D0FB-BA9A-7BCCC28A540A}"/>
              </a:ext>
            </a:extLst>
          </p:cNvPr>
          <p:cNvSpPr txBox="1">
            <a:spLocks/>
          </p:cNvSpPr>
          <p:nvPr/>
        </p:nvSpPr>
        <p:spPr>
          <a:xfrm>
            <a:off x="384343" y="3013721"/>
            <a:ext cx="10928007" cy="486885"/>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Nova Light" panose="020B0304020202020204" pitchFamily="34" charset="0"/>
              </a:rPr>
              <a:t>The corporate cost budgeting error</a:t>
            </a:r>
          </a:p>
        </p:txBody>
      </p:sp>
      <p:sp>
        <p:nvSpPr>
          <p:cNvPr id="8" name="TextBox 7">
            <a:extLst>
              <a:ext uri="{FF2B5EF4-FFF2-40B4-BE49-F238E27FC236}">
                <a16:creationId xmlns:a16="http://schemas.microsoft.com/office/drawing/2014/main" id="{F0B87883-5D09-2734-A93C-A80544655AB3}"/>
              </a:ext>
            </a:extLst>
          </p:cNvPr>
          <p:cNvSpPr txBox="1"/>
          <p:nvPr/>
        </p:nvSpPr>
        <p:spPr>
          <a:xfrm>
            <a:off x="197061" y="3501839"/>
            <a:ext cx="11580027" cy="2754600"/>
          </a:xfrm>
          <a:prstGeom prst="rect">
            <a:avLst/>
          </a:prstGeom>
          <a:noFill/>
        </p:spPr>
        <p:txBody>
          <a:bodyPr wrap="square">
            <a:spAutoFit/>
          </a:bodyPr>
          <a:lstStyle/>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We faced significant scrutiny due to an error in our budget advice for the councils’ 2024/34 Long-Term Plan</a:t>
            </a:r>
            <a:r>
              <a:rPr lang="en-US" sz="1200" dirty="0">
                <a:solidFill>
                  <a:srgbClr val="000000"/>
                </a:solidFill>
                <a:latin typeface="Abadi" panose="020B0604020104020204" pitchFamily="34" charset="0"/>
                <a:ea typeface="Aptos" panose="020B0004020202020204" pitchFamily="34" charset="0"/>
                <a:cs typeface="Times New Roman" panose="02020603050405020304" pitchFamily="18" charset="0"/>
              </a:rPr>
              <a:t>s</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This error resulted in a financial gap of approximately </a:t>
            </a:r>
            <a:b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b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$51 million. An independent review highlighted deficiencies in structure, systems and processes and made recommendations for improvement. The Board issued a public apology to councils and residents and is leading the change programme to address the recommendations and rebuild trust and confidence.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The review resulted in the development of an Organisational Capability Plan, with a range of initiatives designed to improve the capability of Wellington Water, specifically enhancing controls and assurance, improving operational effectiveness, identifying value for money opportunities, and strengthening Wellington Water’s culture and ways of working. </a:t>
            </a:r>
          </a:p>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Pat Dougherty commenced as CEO in October 2024 and completed a high-level organisational restructure focused on an operating model that facilitates quicker decision-making and clear accountability, a recommendation from the Organisational Capability Plan. The majority of these activities require additional investment from councils to implement the recommendations from the review. Council's feedback has been that funding is not available in next year’s budgets, except for technology funding through Greater Wellington Regional Council debt funding.</a:t>
            </a:r>
            <a:b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br>
            <a:b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br>
            <a:r>
              <a:rPr lang="en-NZ" sz="1100" kern="100" dirty="0">
                <a:effectLst/>
                <a:latin typeface="Abadi" panose="020B0604020104020204" pitchFamily="34" charset="0"/>
                <a:ea typeface="Calibri" panose="020F0502020204030204" pitchFamily="34" charset="0"/>
                <a:cs typeface="Times New Roman" panose="02020603050405020304" pitchFamily="18" charset="0"/>
              </a:rPr>
              <a:t> </a:t>
            </a:r>
            <a:endParaRPr lang="en-NZ" sz="1100" kern="100" dirty="0">
              <a:effectLst/>
              <a:latin typeface="Abadi" panose="020B0604020104020204" pitchFamily="34" charset="0"/>
              <a:ea typeface="Calibri" panose="020F0502020204030204" pitchFamily="34" charset="0"/>
              <a:cs typeface="Calibri" panose="020F0502020204030204" pitchFamily="34" charset="0"/>
            </a:endParaRPr>
          </a:p>
        </p:txBody>
      </p:sp>
      <p:sp>
        <p:nvSpPr>
          <p:cNvPr id="9" name="Content Placeholder 1">
            <a:extLst>
              <a:ext uri="{FF2B5EF4-FFF2-40B4-BE49-F238E27FC236}">
                <a16:creationId xmlns:a16="http://schemas.microsoft.com/office/drawing/2014/main" id="{B78B31CA-6699-BC3C-69FF-A799E1805702}"/>
              </a:ext>
            </a:extLst>
          </p:cNvPr>
          <p:cNvSpPr txBox="1">
            <a:spLocks/>
          </p:cNvSpPr>
          <p:nvPr/>
        </p:nvSpPr>
        <p:spPr>
          <a:xfrm>
            <a:off x="384344" y="259978"/>
            <a:ext cx="10928007" cy="524038"/>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ova" panose="020B0504020202020204" pitchFamily="34" charset="0"/>
              </a:rPr>
              <a:t>Foreword</a:t>
            </a:r>
            <a:endParaRPr lang="en-US" dirty="0">
              <a:highlight>
                <a:srgbClr val="FFFF00"/>
              </a:highlight>
              <a:latin typeface="Arial Nova" panose="020B0504020202020204" pitchFamily="34" charset="0"/>
            </a:endParaRPr>
          </a:p>
        </p:txBody>
      </p:sp>
    </p:spTree>
    <p:extLst>
      <p:ext uri="{BB962C8B-B14F-4D97-AF65-F5344CB8AC3E}">
        <p14:creationId xmlns:p14="http://schemas.microsoft.com/office/powerpoint/2010/main" val="11022488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151A2-97E5-3048-E7E9-62D04EB49011}"/>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endParaRPr>
          </a:p>
        </p:txBody>
      </p:sp>
      <p:sp>
        <p:nvSpPr>
          <p:cNvPr id="10" name="TextBox 9">
            <a:extLst>
              <a:ext uri="{FF2B5EF4-FFF2-40B4-BE49-F238E27FC236}">
                <a16:creationId xmlns:a16="http://schemas.microsoft.com/office/drawing/2014/main" id="{AD2C292F-7550-A253-8377-7AC9A942112A}"/>
              </a:ext>
            </a:extLst>
          </p:cNvPr>
          <p:cNvSpPr txBox="1"/>
          <p:nvPr/>
        </p:nvSpPr>
        <p:spPr>
          <a:xfrm>
            <a:off x="2220731" y="5549034"/>
            <a:ext cx="2124075" cy="369332"/>
          </a:xfrm>
          <a:prstGeom prst="rect">
            <a:avLst/>
          </a:prstGeom>
          <a:noFill/>
        </p:spPr>
        <p:txBody>
          <a:bodyPr wrap="square" rtlCol="0">
            <a:spAutoFit/>
          </a:bodyPr>
          <a:lstStyle/>
          <a:p>
            <a:r>
              <a:rPr lang="en-NZ" sz="900" dirty="0">
                <a:latin typeface="Abadi" panose="020B0604020104020204" pitchFamily="34" charset="0"/>
              </a:rPr>
              <a:t>Pat Dougherty</a:t>
            </a:r>
          </a:p>
          <a:p>
            <a:r>
              <a:rPr lang="en-NZ" sz="900" dirty="0">
                <a:latin typeface="Abadi" panose="020B0604020104020204" pitchFamily="34" charset="0"/>
              </a:rPr>
              <a:t>Chief Executive </a:t>
            </a:r>
          </a:p>
        </p:txBody>
      </p:sp>
      <p:sp>
        <p:nvSpPr>
          <p:cNvPr id="11" name="TextBox 10">
            <a:extLst>
              <a:ext uri="{FF2B5EF4-FFF2-40B4-BE49-F238E27FC236}">
                <a16:creationId xmlns:a16="http://schemas.microsoft.com/office/drawing/2014/main" id="{DDED497C-D2C0-8514-5558-879D4A2821F0}"/>
              </a:ext>
            </a:extLst>
          </p:cNvPr>
          <p:cNvSpPr txBox="1"/>
          <p:nvPr/>
        </p:nvSpPr>
        <p:spPr>
          <a:xfrm>
            <a:off x="453001" y="5540004"/>
            <a:ext cx="2124075" cy="369332"/>
          </a:xfrm>
          <a:prstGeom prst="rect">
            <a:avLst/>
          </a:prstGeom>
          <a:noFill/>
        </p:spPr>
        <p:txBody>
          <a:bodyPr wrap="square" rtlCol="0">
            <a:spAutoFit/>
          </a:bodyPr>
          <a:lstStyle/>
          <a:p>
            <a:r>
              <a:rPr lang="en-NZ" sz="900" dirty="0">
                <a:latin typeface="Abadi" panose="020B0604020104020204" pitchFamily="34" charset="0"/>
              </a:rPr>
              <a:t>Nick Leggett </a:t>
            </a:r>
          </a:p>
          <a:p>
            <a:r>
              <a:rPr lang="en-NZ" sz="900" dirty="0">
                <a:latin typeface="Abadi" panose="020B0604020104020204" pitchFamily="34" charset="0"/>
              </a:rPr>
              <a:t>Wellington Water Board Chair</a:t>
            </a:r>
          </a:p>
        </p:txBody>
      </p:sp>
      <p:pic>
        <p:nvPicPr>
          <p:cNvPr id="15" name="Picture 14">
            <a:extLst>
              <a:ext uri="{FF2B5EF4-FFF2-40B4-BE49-F238E27FC236}">
                <a16:creationId xmlns:a16="http://schemas.microsoft.com/office/drawing/2014/main" id="{46FA27BD-76CB-1595-80B1-224629CED482}"/>
              </a:ext>
            </a:extLst>
          </p:cNvPr>
          <p:cNvPicPr>
            <a:picLocks noChangeAspect="1"/>
          </p:cNvPicPr>
          <p:nvPr/>
        </p:nvPicPr>
        <p:blipFill>
          <a:blip r:embed="rId3"/>
          <a:stretch>
            <a:fillRect/>
          </a:stretch>
        </p:blipFill>
        <p:spPr>
          <a:xfrm>
            <a:off x="539281" y="4445075"/>
            <a:ext cx="1168420" cy="951428"/>
          </a:xfrm>
          <a:prstGeom prst="rect">
            <a:avLst/>
          </a:prstGeom>
        </p:spPr>
      </p:pic>
      <p:sp>
        <p:nvSpPr>
          <p:cNvPr id="8" name="TextBox 7">
            <a:extLst>
              <a:ext uri="{FF2B5EF4-FFF2-40B4-BE49-F238E27FC236}">
                <a16:creationId xmlns:a16="http://schemas.microsoft.com/office/drawing/2014/main" id="{B41DD2BC-5519-971E-010A-7178B71AED0C}"/>
              </a:ext>
            </a:extLst>
          </p:cNvPr>
          <p:cNvSpPr txBox="1"/>
          <p:nvPr/>
        </p:nvSpPr>
        <p:spPr>
          <a:xfrm>
            <a:off x="236650" y="297924"/>
            <a:ext cx="11571006" cy="1846659"/>
          </a:xfrm>
          <a:prstGeom prst="rect">
            <a:avLst/>
          </a:prstGeom>
          <a:noFill/>
        </p:spPr>
        <p:txBody>
          <a:bodyPr wrap="square">
            <a:spAutoFit/>
          </a:bodyPr>
          <a:lstStyle/>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The inability to address the recommendations quickly does continue to expose Wellington Water to risks that are unlikely to be resolved until a new organisation is operating. Wellington Water will continue to drive improvement where possible through internal resources—for example, reviewing commercial arrangements with consultants and contractors.</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Notwithstanding the difficulties faced this year, we continue to deliver a work programme for councils projected at just under $500 million this year. We are also focused on meeting the key expectations the Wellington Water Committee has set for us. These include demonstrating value for money, regulatory compliance, and actively contributing to developing considerations for a new water services entity.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12725" marR="122555">
              <a:spcBef>
                <a:spcPts val="1200"/>
              </a:spcBef>
              <a:spcAft>
                <a:spcPts val="600"/>
              </a:spcAft>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Delivery highlights and our performance to date against our 17 SOI measures are detailed in this report.</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D9C4B11D-0B77-1A16-3DBE-423FF850A866}"/>
              </a:ext>
            </a:extLst>
          </p:cNvPr>
          <p:cNvSpPr txBox="1">
            <a:spLocks/>
          </p:cNvSpPr>
          <p:nvPr/>
        </p:nvSpPr>
        <p:spPr>
          <a:xfrm>
            <a:off x="384343" y="2121927"/>
            <a:ext cx="10928007" cy="486885"/>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Nova Light" panose="020F0502020204030204" pitchFamily="34" charset="0"/>
              </a:rPr>
              <a:t>The way forward</a:t>
            </a:r>
          </a:p>
        </p:txBody>
      </p:sp>
      <p:sp>
        <p:nvSpPr>
          <p:cNvPr id="14" name="TextBox 13">
            <a:extLst>
              <a:ext uri="{FF2B5EF4-FFF2-40B4-BE49-F238E27FC236}">
                <a16:creationId xmlns:a16="http://schemas.microsoft.com/office/drawing/2014/main" id="{8D769753-7742-7D02-FF0E-A76965DA68B7}"/>
              </a:ext>
            </a:extLst>
          </p:cNvPr>
          <p:cNvSpPr txBox="1"/>
          <p:nvPr/>
        </p:nvSpPr>
        <p:spPr>
          <a:xfrm>
            <a:off x="236650" y="2586156"/>
            <a:ext cx="11571006" cy="1846659"/>
          </a:xfrm>
          <a:prstGeom prst="rect">
            <a:avLst/>
          </a:prstGeom>
          <a:noFill/>
        </p:spPr>
        <p:txBody>
          <a:bodyPr wrap="square">
            <a:spAutoFit/>
          </a:bodyPr>
          <a:lstStyle/>
          <a:p>
            <a:pPr marL="212725" marR="122555">
              <a:spcBef>
                <a:spcPts val="1200"/>
              </a:spcBef>
              <a:spcAft>
                <a:spcPts val="600"/>
              </a:spcAft>
            </a:pPr>
            <a:r>
              <a:rPr lang="mi-NZ"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Our message to the Wellington Water Committee is simply this: when it comes to the changes needed to provide fit-for-pupose water services, please hurry. </a:t>
            </a:r>
          </a:p>
          <a:p>
            <a:pPr marL="212725" marR="122555">
              <a:spcBef>
                <a:spcPts val="1200"/>
              </a:spcBef>
              <a:spcAft>
                <a:spcPts val="600"/>
              </a:spcAft>
            </a:pPr>
            <a:r>
              <a:rPr lang="mi-NZ" sz="1200" dirty="0">
                <a:solidFill>
                  <a:srgbClr val="000000"/>
                </a:solidFill>
                <a:latin typeface="Abadi" panose="020B0604020104020204" pitchFamily="34" charset="0"/>
                <a:ea typeface="Aptos" panose="020B0004020202020204" pitchFamily="34" charset="0"/>
                <a:cs typeface="Times New Roman" panose="02020603050405020304" pitchFamily="18" charset="0"/>
              </a:rPr>
              <a:t>As the current provider, we are committed to owning our mistakes and being unrelenting in our efforts to lift our game. So much of what we do is making a difference, but our shortcomings have undermined a lot of the good work. </a:t>
            </a:r>
          </a:p>
          <a:p>
            <a:pPr marL="212725" marR="122555">
              <a:spcBef>
                <a:spcPts val="1200"/>
              </a:spcBef>
              <a:spcAft>
                <a:spcPts val="600"/>
              </a:spcAft>
            </a:pPr>
            <a:r>
              <a:rPr lang="mi-NZ"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After many years of waiting for change, we now re</a:t>
            </a:r>
            <a:r>
              <a:rPr lang="mi-NZ" sz="1200" dirty="0">
                <a:solidFill>
                  <a:srgbClr val="000000"/>
                </a:solidFill>
                <a:latin typeface="Abadi" panose="020B0604020104020204" pitchFamily="34" charset="0"/>
                <a:ea typeface="Aptos" panose="020B0004020202020204" pitchFamily="34" charset="0"/>
                <a:cs typeface="Times New Roman" panose="02020603050405020304" pitchFamily="18" charset="0"/>
              </a:rPr>
              <a:t>cognise that we must drive change ourselves. We will work closely with the regional transition team and make the necessary changes to our operating model, procurement models, and processes on a no-regrets basis. We have requested funding for core technology systems. If approved, we will start to build the necessary basic technology systems, which will be needed for effective water services delivery. These changes will benefit any new water services entity and our residents.</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BDD977A6-1D48-BAE8-79C8-9B78E9CF8FC4}"/>
              </a:ext>
            </a:extLst>
          </p:cNvPr>
          <p:cNvPicPr>
            <a:picLocks noChangeAspect="1"/>
          </p:cNvPicPr>
          <p:nvPr/>
        </p:nvPicPr>
        <p:blipFill>
          <a:blip r:embed="rId4"/>
          <a:stretch>
            <a:fillRect/>
          </a:stretch>
        </p:blipFill>
        <p:spPr>
          <a:xfrm>
            <a:off x="2300244" y="4449102"/>
            <a:ext cx="1062037" cy="947401"/>
          </a:xfrm>
          <a:prstGeom prst="rect">
            <a:avLst/>
          </a:prstGeom>
        </p:spPr>
      </p:pic>
    </p:spTree>
    <p:extLst>
      <p:ext uri="{BB962C8B-B14F-4D97-AF65-F5344CB8AC3E}">
        <p14:creationId xmlns:p14="http://schemas.microsoft.com/office/powerpoint/2010/main" val="188398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151A2-97E5-3048-E7E9-62D04EB49011}"/>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endParaRPr>
          </a:p>
        </p:txBody>
      </p:sp>
      <p:sp>
        <p:nvSpPr>
          <p:cNvPr id="6" name="TextBox 5">
            <a:extLst>
              <a:ext uri="{FF2B5EF4-FFF2-40B4-BE49-F238E27FC236}">
                <a16:creationId xmlns:a16="http://schemas.microsoft.com/office/drawing/2014/main" id="{3E78C42A-8576-634B-79DB-24AA4ED51C48}"/>
              </a:ext>
            </a:extLst>
          </p:cNvPr>
          <p:cNvSpPr txBox="1"/>
          <p:nvPr/>
        </p:nvSpPr>
        <p:spPr>
          <a:xfrm>
            <a:off x="370072" y="1082881"/>
            <a:ext cx="10928006" cy="3108543"/>
          </a:xfrm>
          <a:prstGeom prst="rect">
            <a:avLst/>
          </a:prstGeom>
          <a:noFill/>
        </p:spPr>
        <p:txBody>
          <a:bodyPr wrap="square" rtlCol="0">
            <a:spAutoFit/>
          </a:bodyPr>
          <a:lstStyle/>
          <a:p>
            <a:r>
              <a:rPr lang="en-US" sz="1400" dirty="0">
                <a:latin typeface="Abadi" panose="020B0604020104020204" pitchFamily="34" charset="0"/>
              </a:rPr>
              <a:t>Wellington Water exists so people in the Wellington Region have safe, reliable, compliant, affordable drinking water, stormwater, and wastewater services. Our job is to provide safe and healthy drinking water, collect, and treat wastewater, and ensure the stormwater network is well managed. </a:t>
            </a:r>
            <a:br>
              <a:rPr lang="en-US" sz="1400" dirty="0">
                <a:latin typeface="Abadi" panose="020B0604020104020204" pitchFamily="34" charset="0"/>
              </a:rPr>
            </a:br>
            <a:endParaRPr lang="en-US" sz="1400" dirty="0">
              <a:latin typeface="Abadi" panose="020B0604020104020204" pitchFamily="34" charset="0"/>
            </a:endParaRPr>
          </a:p>
          <a:p>
            <a:r>
              <a:rPr lang="en-US" sz="1400" dirty="0">
                <a:latin typeface="Abadi" panose="020B0604020104020204" pitchFamily="34" charset="0"/>
              </a:rPr>
              <a:t>Wellington Water is a council-controlled organisation owned by Wellington City Council, Hutt City Council, Porirua City Council, Upper Hutt City Council, Greater Wellington Regional Council, and South Wairarapa District Council. </a:t>
            </a:r>
            <a:br>
              <a:rPr lang="en-US" sz="1400" dirty="0">
                <a:latin typeface="Abadi" panose="020B0604020104020204" pitchFamily="34" charset="0"/>
              </a:rPr>
            </a:br>
            <a:endParaRPr lang="en-US" sz="1400" dirty="0">
              <a:latin typeface="Abadi" panose="020B0604020104020204" pitchFamily="34" charset="0"/>
            </a:endParaRPr>
          </a:p>
          <a:p>
            <a:r>
              <a:rPr lang="en-US" sz="1400" dirty="0">
                <a:latin typeface="Abadi" panose="020B0604020104020204" pitchFamily="34" charset="0"/>
              </a:rPr>
              <a:t>Our councils own the water assets in the region and set the level of funding and investment provided. They then task Wellington Water to manage the infrastructure and deliver water services to communities based on the level of funding provided. </a:t>
            </a:r>
            <a:br>
              <a:rPr lang="en-US" sz="1400" dirty="0">
                <a:latin typeface="Abadi" panose="020B0604020104020204" pitchFamily="34" charset="0"/>
              </a:rPr>
            </a:br>
            <a:endParaRPr lang="en-US" sz="1400" dirty="0">
              <a:latin typeface="Abadi" panose="020B0604020104020204" pitchFamily="34" charset="0"/>
            </a:endParaRPr>
          </a:p>
          <a:p>
            <a:r>
              <a:rPr lang="en-US" sz="1400" dirty="0">
                <a:latin typeface="Abadi" panose="020B0604020104020204" pitchFamily="34" charset="0"/>
              </a:rPr>
              <a:t>This Half-Yearly Report covers the period 1 July 2024 to 31 December 2024, and sets out our progress against the goals we set ourselves in Our water, our future (Wellington Water’s 2024–27 Statement of Intent).</a:t>
            </a:r>
          </a:p>
          <a:p>
            <a:endParaRPr lang="en-US" sz="1400" dirty="0">
              <a:latin typeface="Abadi" panose="020B0604020104020204" pitchFamily="34" charset="0"/>
            </a:endParaRPr>
          </a:p>
          <a:p>
            <a:r>
              <a:rPr lang="en-US" sz="1400" dirty="0">
                <a:latin typeface="Abadi" panose="020B0604020104020204" pitchFamily="34" charset="0"/>
              </a:rPr>
              <a:t>This report will be published on our website, as well as our councils’ websites, in line with the Local Government Act. </a:t>
            </a:r>
          </a:p>
        </p:txBody>
      </p:sp>
      <p:sp>
        <p:nvSpPr>
          <p:cNvPr id="8" name="Content Placeholder 1">
            <a:extLst>
              <a:ext uri="{FF2B5EF4-FFF2-40B4-BE49-F238E27FC236}">
                <a16:creationId xmlns:a16="http://schemas.microsoft.com/office/drawing/2014/main" id="{7807FDE5-4524-EE76-BA60-FB2177E88235}"/>
              </a:ext>
            </a:extLst>
          </p:cNvPr>
          <p:cNvSpPr txBox="1">
            <a:spLocks/>
          </p:cNvSpPr>
          <p:nvPr/>
        </p:nvSpPr>
        <p:spPr>
          <a:xfrm>
            <a:off x="370071" y="417809"/>
            <a:ext cx="10928007" cy="524038"/>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ova" panose="020B0504020202020204" pitchFamily="34" charset="0"/>
              </a:rPr>
              <a:t>About Wellington Water</a:t>
            </a:r>
            <a:endParaRPr lang="en-US" dirty="0">
              <a:highlight>
                <a:srgbClr val="FFFF00"/>
              </a:highlight>
              <a:latin typeface="Arial Nova" panose="020B0504020202020204" pitchFamily="34" charset="0"/>
            </a:endParaRPr>
          </a:p>
        </p:txBody>
      </p:sp>
    </p:spTree>
    <p:extLst>
      <p:ext uri="{BB962C8B-B14F-4D97-AF65-F5344CB8AC3E}">
        <p14:creationId xmlns:p14="http://schemas.microsoft.com/office/powerpoint/2010/main" val="17865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8F31D3-9865-DB1A-C9AC-466B3E6E5609}"/>
              </a:ext>
            </a:extLst>
          </p:cNvPr>
          <p:cNvSpPr txBox="1"/>
          <p:nvPr/>
        </p:nvSpPr>
        <p:spPr>
          <a:xfrm>
            <a:off x="370071" y="1013067"/>
            <a:ext cx="11337667" cy="2492990"/>
          </a:xfrm>
          <a:prstGeom prst="rect">
            <a:avLst/>
          </a:prstGeom>
          <a:noFill/>
        </p:spPr>
        <p:txBody>
          <a:bodyPr wrap="square" rtlCol="0" anchor="t">
            <a:spAutoFit/>
          </a:bodyPr>
          <a:lstStyle/>
          <a:p>
            <a:r>
              <a:rPr lang="en-US" sz="1200" dirty="0">
                <a:latin typeface="Abadi" panose="020B0604020104020204" pitchFamily="34" charset="0"/>
              </a:rPr>
              <a:t>This year our Board of Directors have reset our strategic direction and developed a revised purpose statement along with four organisational outcomes to provide clarity and direction of our work. Our purpose sets the foundation of our work:</a:t>
            </a:r>
          </a:p>
          <a:p>
            <a:endParaRPr lang="en-US" sz="1200" i="1" dirty="0">
              <a:latin typeface="Abadi" panose="020B0604020104020204" pitchFamily="34" charset="0"/>
            </a:endParaRPr>
          </a:p>
          <a:p>
            <a:pPr algn="ctr"/>
            <a:r>
              <a:rPr lang="en-US" sz="1200" i="1" dirty="0">
                <a:latin typeface="Abadi" panose="020B0604020104020204" pitchFamily="34" charset="0"/>
              </a:rPr>
              <a:t>“Wellington Water exists so that people in the Wellington Region have safe, reliable, compliant, and affordable drinking water, stormwater, and wastewater services”</a:t>
            </a:r>
            <a:endParaRPr lang="en-US" sz="1200" dirty="0">
              <a:latin typeface="Abadi" panose="020B0604020104020204" pitchFamily="34" charset="0"/>
            </a:endParaRPr>
          </a:p>
          <a:p>
            <a:endParaRPr lang="en-US" sz="1200" dirty="0">
              <a:latin typeface="Abadi" panose="020B0604020104020204" pitchFamily="34" charset="0"/>
            </a:endParaRPr>
          </a:p>
          <a:p>
            <a:r>
              <a:rPr lang="en-US" sz="1200" dirty="0">
                <a:latin typeface="Abadi" panose="020B0604020104020204" pitchFamily="34" charset="0"/>
              </a:rPr>
              <a:t>This purpose drives our commitment to achieving our four </a:t>
            </a:r>
            <a:r>
              <a:rPr lang="en-US" sz="1200" b="1" dirty="0">
                <a:latin typeface="Abadi" panose="020B0604020104020204" pitchFamily="34" charset="0"/>
              </a:rPr>
              <a:t>organisational outcomes</a:t>
            </a:r>
            <a:r>
              <a:rPr lang="en-US" sz="1200" dirty="0">
                <a:latin typeface="Abadi" panose="020B0604020104020204" pitchFamily="34" charset="0"/>
              </a:rPr>
              <a:t>: </a:t>
            </a:r>
          </a:p>
          <a:p>
            <a:endParaRPr lang="en-US" sz="1200" dirty="0">
              <a:latin typeface="Abadi" panose="020B0604020104020204" pitchFamily="34" charset="0"/>
            </a:endParaRPr>
          </a:p>
          <a:p>
            <a:pPr marL="228600" indent="-228600">
              <a:buFont typeface="+mj-lt"/>
              <a:buAutoNum type="arabicPeriod"/>
            </a:pPr>
            <a:r>
              <a:rPr lang="en-US" sz="1200" b="1" dirty="0">
                <a:latin typeface="Abadi" panose="020B0604020104020204" pitchFamily="34" charset="0"/>
              </a:rPr>
              <a:t>Communities receive reliable three water services </a:t>
            </a:r>
            <a:r>
              <a:rPr lang="en-US" sz="1200" dirty="0">
                <a:latin typeface="Abadi" panose="020B0604020104020204" pitchFamily="34" charset="0"/>
              </a:rPr>
              <a:t>– By ensuring reliable services, we fulfill our goal of delivery of services to the community. </a:t>
            </a:r>
          </a:p>
          <a:p>
            <a:pPr marL="228600" indent="-228600">
              <a:buFont typeface="+mj-lt"/>
              <a:buAutoNum type="arabicPeriod"/>
            </a:pPr>
            <a:r>
              <a:rPr lang="en-US" sz="1200" b="1" dirty="0">
                <a:latin typeface="Abadi" panose="020B0604020104020204" pitchFamily="34" charset="0"/>
              </a:rPr>
              <a:t>Services delivered by Wellington Water are compliant </a:t>
            </a:r>
            <a:r>
              <a:rPr lang="en-US" sz="1200" dirty="0">
                <a:latin typeface="Abadi" panose="020B0604020104020204" pitchFamily="34" charset="0"/>
              </a:rPr>
              <a:t>– Compliance with regulatory standards ensures the safety of the services we provide. </a:t>
            </a:r>
          </a:p>
          <a:p>
            <a:pPr marL="228600" indent="-228600">
              <a:buFont typeface="+mj-lt"/>
              <a:buAutoNum type="arabicPeriod"/>
            </a:pPr>
            <a:r>
              <a:rPr lang="en-US" sz="1200" b="1" dirty="0">
                <a:latin typeface="Abadi" panose="020B0604020104020204" pitchFamily="34" charset="0"/>
              </a:rPr>
              <a:t>Water services are affordable and provide value </a:t>
            </a:r>
            <a:r>
              <a:rPr lang="en-US" sz="1200" dirty="0">
                <a:latin typeface="Abadi" panose="020B0604020104020204" pitchFamily="34" charset="0"/>
              </a:rPr>
              <a:t>– Ensuring our services are accessible and affordable. </a:t>
            </a:r>
          </a:p>
          <a:p>
            <a:pPr marL="228600" indent="-228600">
              <a:buFont typeface="+mj-lt"/>
              <a:buAutoNum type="arabicPeriod"/>
            </a:pPr>
            <a:r>
              <a:rPr lang="en-US" sz="1200" b="1" dirty="0">
                <a:latin typeface="Abadi" panose="020B0604020104020204" pitchFamily="34" charset="0"/>
              </a:rPr>
              <a:t>Wellington Water is a strong and capable organisation ready to fold into a new asset-owning entity </a:t>
            </a:r>
            <a:r>
              <a:rPr lang="en-US" sz="1200" dirty="0">
                <a:latin typeface="Abadi" panose="020B0604020104020204" pitchFamily="34" charset="0"/>
              </a:rPr>
              <a:t>– Building an organisation that prepares us for future transitions and challenges. </a:t>
            </a:r>
          </a:p>
          <a:p>
            <a:endParaRPr lang="en-US" sz="1200" dirty="0">
              <a:latin typeface="Abadi" panose="020B0604020104020204" pitchFamily="34" charset="0"/>
            </a:endParaRPr>
          </a:p>
        </p:txBody>
      </p:sp>
      <p:sp>
        <p:nvSpPr>
          <p:cNvPr id="11" name="TextBox 10">
            <a:extLst>
              <a:ext uri="{FF2B5EF4-FFF2-40B4-BE49-F238E27FC236}">
                <a16:creationId xmlns:a16="http://schemas.microsoft.com/office/drawing/2014/main" id="{11AABCE3-8039-57DB-4113-E873D5F269D0}"/>
              </a:ext>
            </a:extLst>
          </p:cNvPr>
          <p:cNvSpPr txBox="1"/>
          <p:nvPr/>
        </p:nvSpPr>
        <p:spPr>
          <a:xfrm>
            <a:off x="363688" y="3429000"/>
            <a:ext cx="11337666" cy="1938992"/>
          </a:xfrm>
          <a:prstGeom prst="rect">
            <a:avLst/>
          </a:prstGeom>
          <a:noFill/>
        </p:spPr>
        <p:txBody>
          <a:bodyPr wrap="square" rtlCol="0">
            <a:spAutoFit/>
          </a:bodyPr>
          <a:lstStyle/>
          <a:p>
            <a:r>
              <a:rPr lang="mi-NZ" sz="1200" dirty="0">
                <a:latin typeface="Abadi" panose="020B0604020104020204" pitchFamily="34" charset="0"/>
              </a:rPr>
              <a:t>To achieve these outcomes, we use the Water Committee’s strategic priorities to orient our work: </a:t>
            </a:r>
          </a:p>
          <a:p>
            <a:endParaRPr lang="mi-NZ" sz="1200" dirty="0">
              <a:latin typeface="Abadi" panose="020B0604020104020204" pitchFamily="34" charset="0"/>
            </a:endParaRPr>
          </a:p>
          <a:p>
            <a:pPr marL="171450" indent="-171450">
              <a:buFont typeface="Arial" panose="020B0604020202020204" pitchFamily="34" charset="0"/>
              <a:buChar char="•"/>
            </a:pPr>
            <a:r>
              <a:rPr lang="en-US" sz="1200" b="1" dirty="0">
                <a:latin typeface="Abadi" panose="020B0604020104020204" pitchFamily="34" charset="0"/>
              </a:rPr>
              <a:t>Looking after existing infrastructure</a:t>
            </a:r>
            <a:r>
              <a:rPr lang="en-US" sz="1200" dirty="0">
                <a:latin typeface="Abadi" panose="020B0604020104020204" pitchFamily="34" charset="0"/>
              </a:rPr>
              <a:t>; to ensure the reliability of our services  </a:t>
            </a:r>
          </a:p>
          <a:p>
            <a:pPr marL="171450" indent="-171450">
              <a:buFont typeface="Arial" panose="020B0604020202020204" pitchFamily="34" charset="0"/>
              <a:buChar char="•"/>
            </a:pPr>
            <a:r>
              <a:rPr lang="en-US" sz="1200" b="1" dirty="0">
                <a:latin typeface="Abadi" panose="020B0604020104020204" pitchFamily="34" charset="0"/>
              </a:rPr>
              <a:t>Support growth</a:t>
            </a:r>
            <a:r>
              <a:rPr lang="en-US" sz="1200" dirty="0">
                <a:latin typeface="Abadi" panose="020B0604020104020204" pitchFamily="34" charset="0"/>
              </a:rPr>
              <a:t>; aligns with our outcome of providing reliable services to a growing population </a:t>
            </a:r>
          </a:p>
          <a:p>
            <a:pPr marL="171450" indent="-171450">
              <a:buFont typeface="Arial" panose="020B0604020202020204" pitchFamily="34" charset="0"/>
              <a:buChar char="•"/>
            </a:pPr>
            <a:r>
              <a:rPr lang="en-US" sz="1200" b="1" dirty="0">
                <a:latin typeface="Abadi" panose="020B0604020104020204" pitchFamily="34" charset="0"/>
              </a:rPr>
              <a:t>Ensuring sustainable water supply for the future</a:t>
            </a:r>
            <a:r>
              <a:rPr lang="en-US" sz="1200" dirty="0">
                <a:latin typeface="Abadi" panose="020B0604020104020204" pitchFamily="34" charset="0"/>
              </a:rPr>
              <a:t>; addresses both current and future needs, supporting our purpose of reliability and affordability</a:t>
            </a:r>
          </a:p>
          <a:p>
            <a:pPr marL="171450" indent="-171450">
              <a:buFont typeface="Arial" panose="020B0604020202020204" pitchFamily="34" charset="0"/>
              <a:buChar char="•"/>
            </a:pPr>
            <a:r>
              <a:rPr lang="en-US" sz="1200" b="1" dirty="0">
                <a:latin typeface="Abadi" panose="020B0604020104020204" pitchFamily="34" charset="0"/>
              </a:rPr>
              <a:t>Improving water quality of our rivers, streams and </a:t>
            </a:r>
            <a:r>
              <a:rPr lang="en-US" sz="1200" b="1" dirty="0" err="1">
                <a:latin typeface="Abadi" panose="020B0604020104020204" pitchFamily="34" charset="0"/>
              </a:rPr>
              <a:t>harbour</a:t>
            </a:r>
            <a:r>
              <a:rPr lang="en-US" sz="1200" dirty="0">
                <a:latin typeface="Abadi" panose="020B0604020104020204" pitchFamily="34" charset="0"/>
              </a:rPr>
              <a:t>; this directly impacts the health and safety of our environment, </a:t>
            </a:r>
            <a:r>
              <a:rPr lang="en-US" sz="1200" dirty="0" err="1">
                <a:latin typeface="Abadi" panose="020B0604020104020204" pitchFamily="34" charset="0"/>
              </a:rPr>
              <a:t>te</a:t>
            </a:r>
            <a:r>
              <a:rPr lang="en-US" sz="1200" dirty="0">
                <a:latin typeface="Abadi" panose="020B0604020104020204" pitchFamily="34" charset="0"/>
              </a:rPr>
              <a:t> mana o </a:t>
            </a:r>
            <a:r>
              <a:rPr lang="en-US" sz="1200" dirty="0" err="1">
                <a:latin typeface="Abadi" panose="020B0604020104020204" pitchFamily="34" charset="0"/>
              </a:rPr>
              <a:t>te</a:t>
            </a:r>
            <a:r>
              <a:rPr lang="en-US" sz="1200" dirty="0">
                <a:latin typeface="Abadi" panose="020B0604020104020204" pitchFamily="34" charset="0"/>
              </a:rPr>
              <a:t> </a:t>
            </a:r>
            <a:r>
              <a:rPr lang="en-US" sz="1200" dirty="0" err="1">
                <a:latin typeface="Abadi" panose="020B0604020104020204" pitchFamily="34" charset="0"/>
              </a:rPr>
              <a:t>wai</a:t>
            </a:r>
            <a:r>
              <a:rPr lang="en-US" sz="1200" dirty="0">
                <a:latin typeface="Abadi" panose="020B0604020104020204" pitchFamily="34" charset="0"/>
              </a:rPr>
              <a:t>, community, and aligns with our compliance and reliability outcomes</a:t>
            </a:r>
          </a:p>
          <a:p>
            <a:pPr marL="171450" indent="-171450">
              <a:buFont typeface="Arial" panose="020B0604020202020204" pitchFamily="34" charset="0"/>
              <a:buChar char="•"/>
            </a:pPr>
            <a:r>
              <a:rPr lang="en-US" sz="1200" b="1" dirty="0">
                <a:latin typeface="Abadi" panose="020B0604020104020204" pitchFamily="34" charset="0"/>
              </a:rPr>
              <a:t>Reducing our carbon emissions and adapting to the impacts of climate change</a:t>
            </a:r>
            <a:r>
              <a:rPr lang="en-US" sz="1200" dirty="0">
                <a:latin typeface="Abadi" panose="020B0604020104020204" pitchFamily="34" charset="0"/>
              </a:rPr>
              <a:t>; reflects our commitment to sustainability and long-term affordability</a:t>
            </a:r>
          </a:p>
          <a:p>
            <a:endParaRPr lang="en-US" sz="1200" dirty="0">
              <a:latin typeface="Abadi" panose="020B0604020104020204" pitchFamily="34" charset="0"/>
            </a:endParaRPr>
          </a:p>
          <a:p>
            <a:r>
              <a:rPr lang="en-US" sz="1200" dirty="0">
                <a:latin typeface="Abadi" panose="020B0604020104020204" pitchFamily="34" charset="0"/>
              </a:rPr>
              <a:t>Through this alignment we can create a cohesive approach to the delivery of water services.</a:t>
            </a:r>
          </a:p>
        </p:txBody>
      </p:sp>
      <p:sp>
        <p:nvSpPr>
          <p:cNvPr id="12" name="TextBox 11">
            <a:extLst>
              <a:ext uri="{FF2B5EF4-FFF2-40B4-BE49-F238E27FC236}">
                <a16:creationId xmlns:a16="http://schemas.microsoft.com/office/drawing/2014/main" id="{D5A50327-43C0-D649-2178-451E0B3B8648}"/>
              </a:ext>
            </a:extLst>
          </p:cNvPr>
          <p:cNvSpPr txBox="1"/>
          <p:nvPr/>
        </p:nvSpPr>
        <p:spPr>
          <a:xfrm>
            <a:off x="4856147" y="6326213"/>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	Half-year Report to 31 December 2024</a:t>
            </a:r>
            <a:endParaRPr lang="en-NZ" sz="900" b="1" dirty="0">
              <a:solidFill>
                <a:srgbClr val="0070C0"/>
              </a:solidFill>
            </a:endParaRPr>
          </a:p>
        </p:txBody>
      </p:sp>
      <p:sp>
        <p:nvSpPr>
          <p:cNvPr id="5" name="Content Placeholder 1">
            <a:extLst>
              <a:ext uri="{FF2B5EF4-FFF2-40B4-BE49-F238E27FC236}">
                <a16:creationId xmlns:a16="http://schemas.microsoft.com/office/drawing/2014/main" id="{DE803967-BCDE-97B5-F629-D9E6AFEC7EA5}"/>
              </a:ext>
            </a:extLst>
          </p:cNvPr>
          <p:cNvSpPr txBox="1">
            <a:spLocks/>
          </p:cNvSpPr>
          <p:nvPr/>
        </p:nvSpPr>
        <p:spPr>
          <a:xfrm>
            <a:off x="370071" y="417809"/>
            <a:ext cx="10928007" cy="524038"/>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ova" panose="020B0504020202020204" pitchFamily="34" charset="0"/>
              </a:rPr>
              <a:t>Strategic Focus</a:t>
            </a:r>
            <a:endParaRPr lang="en-US" dirty="0">
              <a:highlight>
                <a:srgbClr val="FFFF00"/>
              </a:highlight>
              <a:latin typeface="Arial Nova" panose="020B0504020202020204" pitchFamily="34" charset="0"/>
            </a:endParaRPr>
          </a:p>
        </p:txBody>
      </p:sp>
    </p:spTree>
    <p:extLst>
      <p:ext uri="{BB962C8B-B14F-4D97-AF65-F5344CB8AC3E}">
        <p14:creationId xmlns:p14="http://schemas.microsoft.com/office/powerpoint/2010/main" val="313656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910F8-9EAD-2DD2-E11B-644D46031353}"/>
              </a:ext>
            </a:extLst>
          </p:cNvPr>
          <p:cNvSpPr txBox="1"/>
          <p:nvPr/>
        </p:nvSpPr>
        <p:spPr>
          <a:xfrm>
            <a:off x="6720481" y="2647724"/>
            <a:ext cx="5464626" cy="461665"/>
          </a:xfrm>
          <a:prstGeom prst="rect">
            <a:avLst/>
          </a:prstGeom>
          <a:noFill/>
        </p:spPr>
        <p:txBody>
          <a:bodyPr wrap="square" rtlCol="0">
            <a:spAutoFit/>
          </a:bodyPr>
          <a:lstStyle/>
          <a:p>
            <a:r>
              <a:rPr lang="en-US" sz="1200" dirty="0">
                <a:solidFill>
                  <a:schemeClr val="bg2">
                    <a:lumMod val="25000"/>
                  </a:schemeClr>
                </a:solidFill>
                <a:latin typeface="Abadi" panose="020B0604020104020204" pitchFamily="34" charset="0"/>
              </a:rPr>
              <a:t>Achieved compliance with Drinking Water standards for the South </a:t>
            </a:r>
            <a:br>
              <a:rPr lang="en-US" sz="1200" dirty="0">
                <a:solidFill>
                  <a:schemeClr val="bg2">
                    <a:lumMod val="25000"/>
                  </a:schemeClr>
                </a:solidFill>
                <a:latin typeface="Abadi" panose="020B0604020104020204" pitchFamily="34" charset="0"/>
              </a:rPr>
            </a:br>
            <a:r>
              <a:rPr lang="en-US" sz="1200" dirty="0">
                <a:solidFill>
                  <a:schemeClr val="bg2">
                    <a:lumMod val="25000"/>
                  </a:schemeClr>
                </a:solidFill>
                <a:latin typeface="Abadi" panose="020B0604020104020204" pitchFamily="34" charset="0"/>
              </a:rPr>
              <a:t>Wairarapa Water Treatment Plants.</a:t>
            </a:r>
          </a:p>
        </p:txBody>
      </p:sp>
      <p:sp>
        <p:nvSpPr>
          <p:cNvPr id="8" name="TextBox 7">
            <a:extLst>
              <a:ext uri="{FF2B5EF4-FFF2-40B4-BE49-F238E27FC236}">
                <a16:creationId xmlns:a16="http://schemas.microsoft.com/office/drawing/2014/main" id="{A28438A8-4EAA-616C-0918-6883EF87A2B9}"/>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10" name="TextBox 9">
            <a:extLst>
              <a:ext uri="{FF2B5EF4-FFF2-40B4-BE49-F238E27FC236}">
                <a16:creationId xmlns:a16="http://schemas.microsoft.com/office/drawing/2014/main" id="{F6579D57-EF55-1D9B-6ECC-F8AE8A70C6D6}"/>
              </a:ext>
            </a:extLst>
          </p:cNvPr>
          <p:cNvSpPr txBox="1"/>
          <p:nvPr/>
        </p:nvSpPr>
        <p:spPr>
          <a:xfrm>
            <a:off x="993069" y="2104290"/>
            <a:ext cx="4994009" cy="646331"/>
          </a:xfrm>
          <a:prstGeom prst="rect">
            <a:avLst/>
          </a:prstGeom>
          <a:noFill/>
        </p:spPr>
        <p:txBody>
          <a:bodyPr wrap="square" rtlCol="0">
            <a:spAutoFit/>
          </a:bodyPr>
          <a:lstStyle/>
          <a:p>
            <a:r>
              <a:rPr lang="en-US" sz="1200" b="1" dirty="0">
                <a:solidFill>
                  <a:schemeClr val="bg2">
                    <a:lumMod val="25000"/>
                  </a:schemeClr>
                </a:solidFill>
                <a:latin typeface="Abadi" panose="020B0604020104020204" pitchFamily="34" charset="0"/>
              </a:rPr>
              <a:t>An additional 20 </a:t>
            </a:r>
            <a:r>
              <a:rPr lang="en-US" sz="1200" b="1" dirty="0" err="1">
                <a:solidFill>
                  <a:schemeClr val="bg2">
                    <a:lumMod val="25000"/>
                  </a:schemeClr>
                </a:solidFill>
                <a:latin typeface="Abadi" panose="020B0604020104020204" pitchFamily="34" charset="0"/>
              </a:rPr>
              <a:t>megalitres</a:t>
            </a:r>
            <a:r>
              <a:rPr lang="en-US" sz="1200" b="1" dirty="0">
                <a:solidFill>
                  <a:schemeClr val="bg2">
                    <a:lumMod val="25000"/>
                  </a:schemeClr>
                </a:solidFill>
                <a:latin typeface="Abadi" panose="020B0604020104020204" pitchFamily="34" charset="0"/>
              </a:rPr>
              <a:t> per day </a:t>
            </a:r>
            <a:r>
              <a:rPr lang="en-US" sz="1200" dirty="0">
                <a:solidFill>
                  <a:schemeClr val="bg2">
                    <a:lumMod val="25000"/>
                  </a:schemeClr>
                </a:solidFill>
                <a:latin typeface="Abadi" panose="020B0604020104020204" pitchFamily="34" charset="0"/>
              </a:rPr>
              <a:t>of safe drinking water for the Wellington metropolitan region through upgrades at the Te Mārua Water Treatment Plant.</a:t>
            </a:r>
          </a:p>
        </p:txBody>
      </p:sp>
      <p:sp>
        <p:nvSpPr>
          <p:cNvPr id="17" name="TextBox 16">
            <a:extLst>
              <a:ext uri="{FF2B5EF4-FFF2-40B4-BE49-F238E27FC236}">
                <a16:creationId xmlns:a16="http://schemas.microsoft.com/office/drawing/2014/main" id="{9AB9F9EC-7571-0436-6D3B-406EBBCBF3EA}"/>
              </a:ext>
            </a:extLst>
          </p:cNvPr>
          <p:cNvSpPr txBox="1"/>
          <p:nvPr/>
        </p:nvSpPr>
        <p:spPr>
          <a:xfrm>
            <a:off x="993070" y="1300155"/>
            <a:ext cx="493332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Abadi" panose="020B0604020104020204" pitchFamily="34" charset="0"/>
              </a:rPr>
              <a:t>399 </a:t>
            </a:r>
            <a:r>
              <a:rPr lang="en-US" sz="1200" dirty="0">
                <a:solidFill>
                  <a:srgbClr val="E7E6E6">
                    <a:lumMod val="25000"/>
                  </a:srgbClr>
                </a:solidFill>
                <a:latin typeface="Abadi" panose="020B0604020104020204" pitchFamily="34" charset="0"/>
              </a:rPr>
              <a:t>leaks in the leaks backlog for the Wellington metropolitan region (Wellington City, Porirua, Lower Hutt, and Upper Hutt) on the public network on 6 January 2025.</a:t>
            </a:r>
            <a:endParaRPr kumimoji="0" lang="en-US" sz="1200" b="0" i="0" u="none" strike="noStrike" kern="1200" cap="none" spc="0" normalizeH="0" baseline="30000" noProof="0" dirty="0">
              <a:ln>
                <a:noFill/>
              </a:ln>
              <a:solidFill>
                <a:srgbClr val="E7E6E6">
                  <a:lumMod val="25000"/>
                </a:srgbClr>
              </a:solidFill>
              <a:effectLst/>
              <a:uLnTx/>
              <a:uFillTx/>
              <a:latin typeface="Abadi" panose="020B0604020104020204" pitchFamily="34" charset="0"/>
            </a:endParaRPr>
          </a:p>
        </p:txBody>
      </p:sp>
      <p:sp>
        <p:nvSpPr>
          <p:cNvPr id="18" name="TextBox 17">
            <a:extLst>
              <a:ext uri="{FF2B5EF4-FFF2-40B4-BE49-F238E27FC236}">
                <a16:creationId xmlns:a16="http://schemas.microsoft.com/office/drawing/2014/main" id="{7146FB11-6F0D-BD59-377D-5BC0018FAB1D}"/>
              </a:ext>
            </a:extLst>
          </p:cNvPr>
          <p:cNvSpPr txBox="1"/>
          <p:nvPr/>
        </p:nvSpPr>
        <p:spPr>
          <a:xfrm>
            <a:off x="993069" y="2950179"/>
            <a:ext cx="5102931" cy="646331"/>
          </a:xfrm>
          <a:prstGeom prst="rect">
            <a:avLst/>
          </a:prstGeom>
          <a:noFill/>
        </p:spPr>
        <p:txBody>
          <a:bodyPr wrap="square" rtlCol="0">
            <a:spAutoFit/>
          </a:bodyPr>
          <a:lstStyle/>
          <a:p>
            <a:r>
              <a:rPr lang="en-US" sz="1200" dirty="0">
                <a:solidFill>
                  <a:schemeClr val="bg2">
                    <a:lumMod val="25000"/>
                  </a:schemeClr>
                </a:solidFill>
                <a:latin typeface="Abadi" panose="020B0604020104020204" pitchFamily="34" charset="0"/>
              </a:rPr>
              <a:t>Exceeded Taumata </a:t>
            </a:r>
            <a:r>
              <a:rPr lang="en-US" sz="1200" dirty="0" err="1">
                <a:solidFill>
                  <a:schemeClr val="bg2">
                    <a:lumMod val="25000"/>
                  </a:schemeClr>
                </a:solidFill>
                <a:latin typeface="Abadi" panose="020B0604020104020204" pitchFamily="34" charset="0"/>
              </a:rPr>
              <a:t>Arowai’s</a:t>
            </a:r>
            <a:r>
              <a:rPr lang="en-US" sz="1200" dirty="0">
                <a:solidFill>
                  <a:schemeClr val="bg2">
                    <a:lumMod val="25000"/>
                  </a:schemeClr>
                </a:solidFill>
                <a:latin typeface="Abadi" panose="020B0604020104020204" pitchFamily="34" charset="0"/>
              </a:rPr>
              <a:t> target of a 7.4 million </a:t>
            </a:r>
            <a:r>
              <a:rPr lang="en-US" sz="1200" dirty="0" err="1">
                <a:solidFill>
                  <a:schemeClr val="bg2">
                    <a:lumMod val="25000"/>
                  </a:schemeClr>
                </a:solidFill>
                <a:latin typeface="Abadi" panose="020B0604020104020204" pitchFamily="34" charset="0"/>
              </a:rPr>
              <a:t>litres</a:t>
            </a:r>
            <a:r>
              <a:rPr lang="en-US" sz="1200" dirty="0">
                <a:solidFill>
                  <a:schemeClr val="bg2">
                    <a:lumMod val="25000"/>
                  </a:schemeClr>
                </a:solidFill>
                <a:latin typeface="Abadi" panose="020B0604020104020204" pitchFamily="34" charset="0"/>
              </a:rPr>
              <a:t> per day reduction in water use, reducing the risk of Water Restrictions Level 4 from 33% last year to under 1% this year.</a:t>
            </a:r>
          </a:p>
        </p:txBody>
      </p:sp>
      <p:pic>
        <p:nvPicPr>
          <p:cNvPr id="20" name="Graphic 19" descr="Badge Tick with solid fill">
            <a:extLst>
              <a:ext uri="{FF2B5EF4-FFF2-40B4-BE49-F238E27FC236}">
                <a16:creationId xmlns:a16="http://schemas.microsoft.com/office/drawing/2014/main" id="{D7E63296-36D3-DF15-8D83-92198BD3B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425" y="1281215"/>
            <a:ext cx="471056" cy="471056"/>
          </a:xfrm>
          <a:prstGeom prst="rect">
            <a:avLst/>
          </a:prstGeom>
        </p:spPr>
      </p:pic>
      <p:pic>
        <p:nvPicPr>
          <p:cNvPr id="25" name="Graphic 24" descr="Badge Tick with solid fill">
            <a:extLst>
              <a:ext uri="{FF2B5EF4-FFF2-40B4-BE49-F238E27FC236}">
                <a16:creationId xmlns:a16="http://schemas.microsoft.com/office/drawing/2014/main" id="{C42B5645-DB03-9530-B216-2D607D5259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78" y="1351279"/>
            <a:ext cx="471056" cy="471056"/>
          </a:xfrm>
          <a:prstGeom prst="rect">
            <a:avLst/>
          </a:prstGeom>
        </p:spPr>
      </p:pic>
      <p:pic>
        <p:nvPicPr>
          <p:cNvPr id="27" name="Graphic 26" descr="Badge Tick with solid fill">
            <a:extLst>
              <a:ext uri="{FF2B5EF4-FFF2-40B4-BE49-F238E27FC236}">
                <a16:creationId xmlns:a16="http://schemas.microsoft.com/office/drawing/2014/main" id="{50CACA93-0CE9-7ACB-8923-AE1D9CD99A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78" y="2116146"/>
            <a:ext cx="471056" cy="471056"/>
          </a:xfrm>
          <a:prstGeom prst="rect">
            <a:avLst/>
          </a:prstGeom>
        </p:spPr>
      </p:pic>
      <p:pic>
        <p:nvPicPr>
          <p:cNvPr id="29" name="Graphic 28" descr="Badge Tick with solid fill">
            <a:extLst>
              <a:ext uri="{FF2B5EF4-FFF2-40B4-BE49-F238E27FC236}">
                <a16:creationId xmlns:a16="http://schemas.microsoft.com/office/drawing/2014/main" id="{72D25F62-4A5F-729E-C30E-307A84F48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425" y="2608696"/>
            <a:ext cx="471056" cy="471056"/>
          </a:xfrm>
          <a:prstGeom prst="rect">
            <a:avLst/>
          </a:prstGeom>
        </p:spPr>
      </p:pic>
      <p:pic>
        <p:nvPicPr>
          <p:cNvPr id="3" name="Graphic 2" descr="Badge Tick with solid fill">
            <a:extLst>
              <a:ext uri="{FF2B5EF4-FFF2-40B4-BE49-F238E27FC236}">
                <a16:creationId xmlns:a16="http://schemas.microsoft.com/office/drawing/2014/main" id="{3D73D3C3-8DFD-3F2C-25AA-EAE4534D2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6312" y="3909361"/>
            <a:ext cx="471056" cy="471056"/>
          </a:xfrm>
          <a:prstGeom prst="rect">
            <a:avLst/>
          </a:prstGeom>
        </p:spPr>
      </p:pic>
      <p:sp>
        <p:nvSpPr>
          <p:cNvPr id="6" name="TextBox 5">
            <a:extLst>
              <a:ext uri="{FF2B5EF4-FFF2-40B4-BE49-F238E27FC236}">
                <a16:creationId xmlns:a16="http://schemas.microsoft.com/office/drawing/2014/main" id="{A28BF396-69E7-6049-398D-1EF16FEDB722}"/>
              </a:ext>
            </a:extLst>
          </p:cNvPr>
          <p:cNvSpPr txBox="1"/>
          <p:nvPr/>
        </p:nvSpPr>
        <p:spPr>
          <a:xfrm>
            <a:off x="6720481" y="4013775"/>
            <a:ext cx="9238386" cy="276999"/>
          </a:xfrm>
          <a:prstGeom prst="rect">
            <a:avLst/>
          </a:prstGeom>
          <a:noFill/>
        </p:spPr>
        <p:txBody>
          <a:bodyPr wrap="square" rtlCol="0">
            <a:spAutoFit/>
          </a:bodyPr>
          <a:lstStyle/>
          <a:p>
            <a:r>
              <a:rPr lang="en-NZ" sz="1200" dirty="0">
                <a:solidFill>
                  <a:schemeClr val="bg2">
                    <a:lumMod val="25000"/>
                  </a:schemeClr>
                </a:solidFill>
                <a:latin typeface="Abadi" panose="020B0604020104020204" pitchFamily="34" charset="0"/>
              </a:rPr>
              <a:t>Strengthened our Finance team.</a:t>
            </a:r>
          </a:p>
        </p:txBody>
      </p:sp>
      <p:sp>
        <p:nvSpPr>
          <p:cNvPr id="9" name="TextBox 8">
            <a:extLst>
              <a:ext uri="{FF2B5EF4-FFF2-40B4-BE49-F238E27FC236}">
                <a16:creationId xmlns:a16="http://schemas.microsoft.com/office/drawing/2014/main" id="{C1DE0F7B-F9B3-EE84-4F68-9C14F6DCA502}"/>
              </a:ext>
            </a:extLst>
          </p:cNvPr>
          <p:cNvSpPr txBox="1"/>
          <p:nvPr/>
        </p:nvSpPr>
        <p:spPr>
          <a:xfrm>
            <a:off x="982533" y="4594800"/>
            <a:ext cx="5102355" cy="461665"/>
          </a:xfrm>
          <a:prstGeom prst="rect">
            <a:avLst/>
          </a:prstGeom>
          <a:noFill/>
        </p:spPr>
        <p:txBody>
          <a:bodyPr wrap="square" rtlCol="0">
            <a:spAutoFit/>
          </a:bodyPr>
          <a:lstStyle/>
          <a:p>
            <a:r>
              <a:rPr lang="en-NZ" sz="1200" dirty="0">
                <a:solidFill>
                  <a:schemeClr val="bg2">
                    <a:lumMod val="25000"/>
                  </a:schemeClr>
                </a:solidFill>
                <a:latin typeface="Abadi" panose="020B0604020104020204" pitchFamily="34" charset="0"/>
              </a:rPr>
              <a:t>Completed the Kaitoke Pipe Bridge project. Significant progress at the Whakawhirinaki - Silverstream Bridge project. </a:t>
            </a:r>
          </a:p>
        </p:txBody>
      </p:sp>
      <p:sp>
        <p:nvSpPr>
          <p:cNvPr id="12" name="TextBox 11">
            <a:extLst>
              <a:ext uri="{FF2B5EF4-FFF2-40B4-BE49-F238E27FC236}">
                <a16:creationId xmlns:a16="http://schemas.microsoft.com/office/drawing/2014/main" id="{5D5BDBC3-84FA-B418-91A3-47A79A810AF1}"/>
              </a:ext>
            </a:extLst>
          </p:cNvPr>
          <p:cNvSpPr txBox="1"/>
          <p:nvPr/>
        </p:nvSpPr>
        <p:spPr>
          <a:xfrm>
            <a:off x="6720481" y="3322590"/>
            <a:ext cx="5395893" cy="461665"/>
          </a:xfrm>
          <a:prstGeom prst="rect">
            <a:avLst/>
          </a:prstGeom>
          <a:noFill/>
        </p:spPr>
        <p:txBody>
          <a:bodyPr wrap="square" rtlCol="0">
            <a:spAutoFit/>
          </a:bodyPr>
          <a:lstStyle/>
          <a:p>
            <a:r>
              <a:rPr lang="en-US" sz="1200" b="0" i="0" dirty="0">
                <a:solidFill>
                  <a:srgbClr val="000000"/>
                </a:solidFill>
                <a:effectLst/>
                <a:latin typeface="Abadi" panose="020B0604020104020204" pitchFamily="34" charset="0"/>
              </a:rPr>
              <a:t>Establishing clearer accountability and responsibilities suitable for an organisation our size through restructuring at the senior levels.</a:t>
            </a:r>
            <a:endParaRPr lang="en-US" sz="1200" baseline="30000" dirty="0">
              <a:solidFill>
                <a:schemeClr val="bg2">
                  <a:lumMod val="25000"/>
                </a:schemeClr>
              </a:solidFill>
              <a:latin typeface="Abadi" panose="020B0604020104020204" pitchFamily="34" charset="0"/>
            </a:endParaRPr>
          </a:p>
        </p:txBody>
      </p:sp>
      <p:pic>
        <p:nvPicPr>
          <p:cNvPr id="15" name="Graphic 14" descr="Badge Tick with solid fill">
            <a:extLst>
              <a:ext uri="{FF2B5EF4-FFF2-40B4-BE49-F238E27FC236}">
                <a16:creationId xmlns:a16="http://schemas.microsoft.com/office/drawing/2014/main" id="{001D8F6B-35A7-ED58-F142-1005D25303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6312" y="1936500"/>
            <a:ext cx="471056" cy="471056"/>
          </a:xfrm>
          <a:prstGeom prst="rect">
            <a:avLst/>
          </a:prstGeom>
        </p:spPr>
      </p:pic>
      <p:sp>
        <p:nvSpPr>
          <p:cNvPr id="16" name="TextBox 15">
            <a:extLst>
              <a:ext uri="{FF2B5EF4-FFF2-40B4-BE49-F238E27FC236}">
                <a16:creationId xmlns:a16="http://schemas.microsoft.com/office/drawing/2014/main" id="{E2D874AE-2314-DFD3-55DF-598760634A22}"/>
              </a:ext>
            </a:extLst>
          </p:cNvPr>
          <p:cNvSpPr txBox="1"/>
          <p:nvPr/>
        </p:nvSpPr>
        <p:spPr>
          <a:xfrm>
            <a:off x="6720481" y="4544505"/>
            <a:ext cx="5557855" cy="646331"/>
          </a:xfrm>
          <a:prstGeom prst="rect">
            <a:avLst/>
          </a:prstGeom>
          <a:noFill/>
        </p:spPr>
        <p:txBody>
          <a:bodyPr wrap="square" rtlCol="0">
            <a:spAutoFit/>
          </a:bodyPr>
          <a:lstStyle/>
          <a:p>
            <a:r>
              <a:rPr lang="mi-NZ" sz="1200" dirty="0">
                <a:solidFill>
                  <a:schemeClr val="bg2">
                    <a:lumMod val="25000"/>
                  </a:schemeClr>
                </a:solidFill>
                <a:latin typeface="Abadi" panose="020B0604020104020204" pitchFamily="34" charset="0"/>
              </a:rPr>
              <a:t>Established a </a:t>
            </a:r>
            <a:r>
              <a:rPr lang="en-NZ" sz="1200" dirty="0">
                <a:solidFill>
                  <a:schemeClr val="bg2">
                    <a:lumMod val="25000"/>
                  </a:schemeClr>
                </a:solidFill>
                <a:latin typeface="Abadi" panose="020B0604020104020204" pitchFamily="34" charset="0"/>
              </a:rPr>
              <a:t>Water Metering team to develop options for residential water metering. Work has begun on scoping the development of the </a:t>
            </a:r>
            <a:r>
              <a:rPr lang="en-NZ" sz="1200" dirty="0" err="1">
                <a:solidFill>
                  <a:schemeClr val="bg2">
                    <a:lumMod val="25000"/>
                  </a:schemeClr>
                </a:solidFill>
                <a:latin typeface="Abadi" panose="020B0604020104020204" pitchFamily="34" charset="0"/>
              </a:rPr>
              <a:t>Pākuratahi</a:t>
            </a:r>
            <a:r>
              <a:rPr lang="en-NZ" sz="1200" dirty="0">
                <a:solidFill>
                  <a:schemeClr val="bg2">
                    <a:lumMod val="25000"/>
                  </a:schemeClr>
                </a:solidFill>
                <a:latin typeface="Abadi" panose="020B0604020104020204" pitchFamily="34" charset="0"/>
              </a:rPr>
              <a:t> Lakes </a:t>
            </a:r>
          </a:p>
          <a:p>
            <a:r>
              <a:rPr lang="en-NZ" sz="1200" dirty="0">
                <a:solidFill>
                  <a:schemeClr val="bg2">
                    <a:lumMod val="25000"/>
                  </a:schemeClr>
                </a:solidFill>
                <a:latin typeface="Abadi" panose="020B0604020104020204" pitchFamily="34" charset="0"/>
              </a:rPr>
              <a:t>to support long-term water supply.</a:t>
            </a:r>
          </a:p>
        </p:txBody>
      </p:sp>
      <p:pic>
        <p:nvPicPr>
          <p:cNvPr id="19" name="Graphic 18" descr="Badge Tick with solid fill">
            <a:extLst>
              <a:ext uri="{FF2B5EF4-FFF2-40B4-BE49-F238E27FC236}">
                <a16:creationId xmlns:a16="http://schemas.microsoft.com/office/drawing/2014/main" id="{87D0E42A-EA03-7272-E9DD-BDE9F2173A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413" y="4590104"/>
            <a:ext cx="471056" cy="471056"/>
          </a:xfrm>
          <a:prstGeom prst="rect">
            <a:avLst/>
          </a:prstGeom>
        </p:spPr>
      </p:pic>
      <p:pic>
        <p:nvPicPr>
          <p:cNvPr id="5" name="Graphic 4" descr="Badge Tick with solid fill">
            <a:extLst>
              <a:ext uri="{FF2B5EF4-FFF2-40B4-BE49-F238E27FC236}">
                <a16:creationId xmlns:a16="http://schemas.microsoft.com/office/drawing/2014/main" id="{612E6E50-B515-6B5E-6147-82459CAB38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78" y="3026426"/>
            <a:ext cx="471056" cy="471056"/>
          </a:xfrm>
          <a:prstGeom prst="rect">
            <a:avLst/>
          </a:prstGeom>
        </p:spPr>
      </p:pic>
      <p:pic>
        <p:nvPicPr>
          <p:cNvPr id="11" name="Graphic 10" descr="Badge Tick with solid fill">
            <a:extLst>
              <a:ext uri="{FF2B5EF4-FFF2-40B4-BE49-F238E27FC236}">
                <a16:creationId xmlns:a16="http://schemas.microsoft.com/office/drawing/2014/main" id="{B1E9B187-7220-311B-94DD-04502852A0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425" y="4579218"/>
            <a:ext cx="471056" cy="471056"/>
          </a:xfrm>
          <a:prstGeom prst="rect">
            <a:avLst/>
          </a:prstGeom>
        </p:spPr>
      </p:pic>
      <p:pic>
        <p:nvPicPr>
          <p:cNvPr id="13" name="Graphic 12" descr="Badge Tick with solid fill">
            <a:extLst>
              <a:ext uri="{FF2B5EF4-FFF2-40B4-BE49-F238E27FC236}">
                <a16:creationId xmlns:a16="http://schemas.microsoft.com/office/drawing/2014/main" id="{1963E8FA-5D1C-6306-A358-8F093D0D5A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78" y="3766120"/>
            <a:ext cx="471056" cy="471056"/>
          </a:xfrm>
          <a:prstGeom prst="rect">
            <a:avLst/>
          </a:prstGeom>
        </p:spPr>
      </p:pic>
      <p:cxnSp>
        <p:nvCxnSpPr>
          <p:cNvPr id="14" name="Straight Connector 13">
            <a:extLst>
              <a:ext uri="{FF2B5EF4-FFF2-40B4-BE49-F238E27FC236}">
                <a16:creationId xmlns:a16="http://schemas.microsoft.com/office/drawing/2014/main" id="{A4436301-1024-A756-7E42-0CC084C9F8A9}"/>
              </a:ext>
            </a:extLst>
          </p:cNvPr>
          <p:cNvCxnSpPr>
            <a:cxnSpLocks/>
          </p:cNvCxnSpPr>
          <p:nvPr/>
        </p:nvCxnSpPr>
        <p:spPr>
          <a:xfrm>
            <a:off x="6084889" y="1106000"/>
            <a:ext cx="6047" cy="4158727"/>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EA90B74-E360-132C-869C-4B0E75291C33}"/>
              </a:ext>
            </a:extLst>
          </p:cNvPr>
          <p:cNvSpPr txBox="1"/>
          <p:nvPr/>
        </p:nvSpPr>
        <p:spPr>
          <a:xfrm>
            <a:off x="6727369" y="1980190"/>
            <a:ext cx="5464631" cy="461665"/>
          </a:xfrm>
          <a:prstGeom prst="rect">
            <a:avLst/>
          </a:prstGeom>
          <a:noFill/>
        </p:spPr>
        <p:txBody>
          <a:bodyPr wrap="square" rtlCol="0">
            <a:spAutoFit/>
          </a:bodyPr>
          <a:lstStyle/>
          <a:p>
            <a:r>
              <a:rPr lang="en-US" sz="1200" dirty="0">
                <a:solidFill>
                  <a:schemeClr val="bg2">
                    <a:lumMod val="25000"/>
                  </a:schemeClr>
                </a:solidFill>
                <a:latin typeface="Abadi" panose="020B0604020104020204" pitchFamily="34" charset="0"/>
              </a:rPr>
              <a:t>Continued to provide safe drinking water to the public, meeting the annual Ministry of Health target level for fluoridation. </a:t>
            </a:r>
          </a:p>
        </p:txBody>
      </p:sp>
      <p:sp>
        <p:nvSpPr>
          <p:cNvPr id="22" name="TextBox 21">
            <a:extLst>
              <a:ext uri="{FF2B5EF4-FFF2-40B4-BE49-F238E27FC236}">
                <a16:creationId xmlns:a16="http://schemas.microsoft.com/office/drawing/2014/main" id="{BF769432-63EE-26FF-3039-94CD56591596}"/>
              </a:ext>
            </a:extLst>
          </p:cNvPr>
          <p:cNvSpPr txBox="1"/>
          <p:nvPr/>
        </p:nvSpPr>
        <p:spPr>
          <a:xfrm>
            <a:off x="6727368" y="1263642"/>
            <a:ext cx="5113649" cy="461665"/>
          </a:xfrm>
          <a:prstGeom prst="rect">
            <a:avLst/>
          </a:prstGeom>
          <a:noFill/>
        </p:spPr>
        <p:txBody>
          <a:bodyPr wrap="square" rtlCol="0">
            <a:spAutoFit/>
          </a:bodyPr>
          <a:lstStyle/>
          <a:p>
            <a:r>
              <a:rPr lang="en-NZ" sz="1200" dirty="0">
                <a:solidFill>
                  <a:schemeClr val="bg2">
                    <a:lumMod val="25000"/>
                  </a:schemeClr>
                </a:solidFill>
                <a:latin typeface="Abadi" panose="020B0604020104020204" pitchFamily="34" charset="0"/>
              </a:rPr>
              <a:t>Customer satisfaction has continued to lift to over 75% from a baseline of 54% set in early 2024.</a:t>
            </a:r>
          </a:p>
        </p:txBody>
      </p:sp>
      <p:pic>
        <p:nvPicPr>
          <p:cNvPr id="23" name="Graphic 22" descr="Badge Tick with solid fill">
            <a:extLst>
              <a:ext uri="{FF2B5EF4-FFF2-40B4-BE49-F238E27FC236}">
                <a16:creationId xmlns:a16="http://schemas.microsoft.com/office/drawing/2014/main" id="{FEFE0FC2-526E-2691-7DC9-A64426B57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425" y="3299934"/>
            <a:ext cx="471056" cy="471056"/>
          </a:xfrm>
          <a:prstGeom prst="rect">
            <a:avLst/>
          </a:prstGeom>
        </p:spPr>
      </p:pic>
      <p:sp>
        <p:nvSpPr>
          <p:cNvPr id="24" name="TextBox 23">
            <a:extLst>
              <a:ext uri="{FF2B5EF4-FFF2-40B4-BE49-F238E27FC236}">
                <a16:creationId xmlns:a16="http://schemas.microsoft.com/office/drawing/2014/main" id="{D3B9DAC5-7FB1-F437-1F48-B2768B5B12EB}"/>
              </a:ext>
            </a:extLst>
          </p:cNvPr>
          <p:cNvSpPr txBox="1"/>
          <p:nvPr/>
        </p:nvSpPr>
        <p:spPr>
          <a:xfrm>
            <a:off x="993069" y="3775447"/>
            <a:ext cx="5091820" cy="646331"/>
          </a:xfrm>
          <a:prstGeom prst="rect">
            <a:avLst/>
          </a:prstGeom>
          <a:noFill/>
        </p:spPr>
        <p:txBody>
          <a:bodyPr wrap="square" rtlCol="0">
            <a:spAutoFit/>
          </a:bodyPr>
          <a:lstStyle/>
          <a:p>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Delivering capital projects to the value of $129 million/year to date at a regional level and expect to deliver within our delivery range for the year of $297 million and $347 million.</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32" name="Content Placeholder 1">
            <a:extLst>
              <a:ext uri="{FF2B5EF4-FFF2-40B4-BE49-F238E27FC236}">
                <a16:creationId xmlns:a16="http://schemas.microsoft.com/office/drawing/2014/main" id="{4884CDBA-DE47-A060-9FB4-E9C36CAFFFDB}"/>
              </a:ext>
            </a:extLst>
          </p:cNvPr>
          <p:cNvSpPr>
            <a:spLocks noGrp="1"/>
          </p:cNvSpPr>
          <p:nvPr>
            <p:ph sz="quarter" idx="10"/>
          </p:nvPr>
        </p:nvSpPr>
        <p:spPr>
          <a:xfrm>
            <a:off x="506413" y="553894"/>
            <a:ext cx="10928007" cy="524038"/>
          </a:xfrm>
        </p:spPr>
        <p:txBody>
          <a:bodyPr>
            <a:normAutofit/>
          </a:bodyPr>
          <a:lstStyle/>
          <a:p>
            <a:r>
              <a:rPr lang="en-US" dirty="0">
                <a:latin typeface="Arial Nova" panose="020B0504020202020204" pitchFamily="34" charset="0"/>
              </a:rPr>
              <a:t>Delivery Recap</a:t>
            </a:r>
            <a:endParaRPr lang="en-US" dirty="0">
              <a:highlight>
                <a:srgbClr val="FFFF00"/>
              </a:highlight>
              <a:latin typeface="Arial Nova" panose="020B0504020202020204" pitchFamily="34" charset="0"/>
            </a:endParaRPr>
          </a:p>
        </p:txBody>
      </p:sp>
    </p:spTree>
    <p:extLst>
      <p:ext uri="{BB962C8B-B14F-4D97-AF65-F5344CB8AC3E}">
        <p14:creationId xmlns:p14="http://schemas.microsoft.com/office/powerpoint/2010/main" val="160875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47583" y="235716"/>
            <a:ext cx="10928007" cy="524038"/>
          </a:xfrm>
        </p:spPr>
        <p:txBody>
          <a:bodyPr>
            <a:normAutofit/>
          </a:bodyPr>
          <a:lstStyle/>
          <a:p>
            <a:r>
              <a:rPr lang="en-US" dirty="0">
                <a:latin typeface="Arial Nova" panose="020B0504020202020204" pitchFamily="34" charset="0"/>
              </a:rPr>
              <a:t>Challenges</a:t>
            </a:r>
            <a:endParaRPr lang="en-US" dirty="0">
              <a:highlight>
                <a:srgbClr val="FFFF00"/>
              </a:highlight>
              <a:latin typeface="Arial Nova" panose="020B0504020202020204" pitchFamily="34" charset="0"/>
            </a:endParaRPr>
          </a:p>
        </p:txBody>
      </p:sp>
      <p:sp>
        <p:nvSpPr>
          <p:cNvPr id="8" name="TextBox 7">
            <a:extLst>
              <a:ext uri="{FF2B5EF4-FFF2-40B4-BE49-F238E27FC236}">
                <a16:creationId xmlns:a16="http://schemas.microsoft.com/office/drawing/2014/main" id="{A28438A8-4EAA-616C-0918-6883EF87A2B9}"/>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17" name="TextBox 16">
            <a:extLst>
              <a:ext uri="{FF2B5EF4-FFF2-40B4-BE49-F238E27FC236}">
                <a16:creationId xmlns:a16="http://schemas.microsoft.com/office/drawing/2014/main" id="{9AB9F9EC-7571-0436-6D3B-406EBBCBF3EA}"/>
              </a:ext>
            </a:extLst>
          </p:cNvPr>
          <p:cNvSpPr txBox="1"/>
          <p:nvPr/>
        </p:nvSpPr>
        <p:spPr>
          <a:xfrm>
            <a:off x="621869" y="826367"/>
            <a:ext cx="10917880" cy="1915909"/>
          </a:xfrm>
          <a:prstGeom prst="rect">
            <a:avLst/>
          </a:prstGeom>
          <a:noFill/>
        </p:spPr>
        <p:txBody>
          <a:bodyPr wrap="square">
            <a:spAutoFit/>
          </a:bodyPr>
          <a:lstStyle/>
          <a:p>
            <a:pPr marL="342900" marR="122555" lvl="0" indent="-342900">
              <a:spcBef>
                <a:spcPts val="905"/>
              </a:spcBef>
              <a:spcAft>
                <a:spcPts val="0"/>
              </a:spcAft>
              <a:buFont typeface="Symbol" panose="05050102010706020507" pitchFamily="18" charset="2"/>
              <a:buChar char=""/>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We have faced significant compliance challenges in the wastewater treatment space, with the metro wastewater treatment plants needing improvement and further investment, particularly in addressing </a:t>
            </a:r>
            <a:r>
              <a:rPr lang="en-US" sz="1200" dirty="0" err="1">
                <a:solidFill>
                  <a:srgbClr val="000000"/>
                </a:solidFill>
                <a:effectLst/>
                <a:latin typeface="Abadi" panose="020B0604020104020204" pitchFamily="34" charset="0"/>
                <a:ea typeface="Aptos" panose="020B0004020202020204" pitchFamily="34" charset="0"/>
                <a:cs typeface="Times New Roman" panose="02020603050405020304" pitchFamily="18" charset="0"/>
              </a:rPr>
              <a:t>odour</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issues at the Seaview Wastewater Treatment Plant.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342900" marR="122555" lvl="0" indent="-342900">
              <a:spcBef>
                <a:spcPts val="905"/>
              </a:spcBef>
              <a:spcAft>
                <a:spcPts val="0"/>
              </a:spcAft>
              <a:buFont typeface="Symbol" panose="05050102010706020507" pitchFamily="18" charset="2"/>
              <a:buChar char=""/>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Significant investment is required in WWL’s technology and asset management systems to support effective and efficient operations. Until this is rectified, we will continue to be reliant on spreadsheets and end-of-life applications.</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342900" marR="122555" lvl="0" indent="-342900">
              <a:spcBef>
                <a:spcPts val="905"/>
              </a:spcBef>
              <a:spcAft>
                <a:spcPts val="0"/>
              </a:spcAft>
              <a:buFont typeface="Symbol" panose="05050102010706020507" pitchFamily="18" charset="2"/>
              <a:buChar char=""/>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We face challenges with our current delivery models, which were appropriate for a smaller organisation delivering a smaller capital and operational programme. Now, with a larger capital programme and expanded operational workload, these models require adjustments to ensure they are delivering the value we need.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342900" marR="122555" lvl="0" indent="-342900">
              <a:spcBef>
                <a:spcPts val="905"/>
              </a:spcBef>
              <a:spcAft>
                <a:spcPts val="0"/>
              </a:spcAft>
              <a:buFont typeface="Symbol" panose="05050102010706020507" pitchFamily="18" charset="2"/>
              <a:buChar char=""/>
            </a:pP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We continue to face the well-</a:t>
            </a:r>
            <a:r>
              <a:rPr lang="en-US" sz="1200" dirty="0" err="1">
                <a:solidFill>
                  <a:srgbClr val="000000"/>
                </a:solidFill>
                <a:effectLst/>
                <a:latin typeface="Abadi" panose="020B0604020104020204" pitchFamily="34" charset="0"/>
                <a:ea typeface="Aptos" panose="020B0004020202020204" pitchFamily="34" charset="0"/>
                <a:cs typeface="Times New Roman" panose="02020603050405020304" pitchFamily="18" charset="0"/>
              </a:rPr>
              <a:t>publicised</a:t>
            </a:r>
            <a:r>
              <a:rPr lang="en-US" sz="1200" dirty="0">
                <a:solidFill>
                  <a:srgbClr val="000000"/>
                </a:solidFill>
                <a:effectLst/>
                <a:latin typeface="Abadi" panose="020B0604020104020204" pitchFamily="34" charset="0"/>
                <a:ea typeface="Aptos" panose="020B0004020202020204" pitchFamily="34" charset="0"/>
                <a:cs typeface="Times New Roman" panose="02020603050405020304" pitchFamily="18" charset="0"/>
              </a:rPr>
              <a:t> challenges of managing aging assets for our councils with insufficient funding to address these issues.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21" name="Content Placeholder 1">
            <a:extLst>
              <a:ext uri="{FF2B5EF4-FFF2-40B4-BE49-F238E27FC236}">
                <a16:creationId xmlns:a16="http://schemas.microsoft.com/office/drawing/2014/main" id="{78D97393-7171-0CD2-C975-118B50755F0D}"/>
              </a:ext>
            </a:extLst>
          </p:cNvPr>
          <p:cNvSpPr txBox="1">
            <a:spLocks/>
          </p:cNvSpPr>
          <p:nvPr/>
        </p:nvSpPr>
        <p:spPr>
          <a:xfrm>
            <a:off x="621869" y="2808889"/>
            <a:ext cx="10928007" cy="486885"/>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1000"/>
              </a:spcBef>
              <a:buFontTx/>
              <a:buNone/>
              <a:defRPr sz="2800" b="1" i="0" kern="1200">
                <a:solidFill>
                  <a:srgbClr val="00B0B9"/>
                </a:solidFill>
                <a:latin typeface="Calibri"/>
                <a:ea typeface="+mn-ea"/>
                <a:cs typeface="Calibri"/>
              </a:defRPr>
            </a:lvl1pPr>
            <a:lvl2pPr marL="0" indent="0" algn="l" defTabSz="914400" rtl="0" eaLnBrk="1" latinLnBrk="0" hangingPunct="1">
              <a:lnSpc>
                <a:spcPct val="90000"/>
              </a:lnSpc>
              <a:spcBef>
                <a:spcPts val="0"/>
              </a:spcBef>
              <a:buFontTx/>
              <a:buNone/>
              <a:defRPr sz="2400" b="1" i="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Nova Light" panose="020F0502020204030204" pitchFamily="34" charset="0"/>
              </a:rPr>
              <a:t>Risks identified at the beginning of the year</a:t>
            </a:r>
          </a:p>
        </p:txBody>
      </p:sp>
      <p:graphicFrame>
        <p:nvGraphicFramePr>
          <p:cNvPr id="22" name="Table 21">
            <a:extLst>
              <a:ext uri="{FF2B5EF4-FFF2-40B4-BE49-F238E27FC236}">
                <a16:creationId xmlns:a16="http://schemas.microsoft.com/office/drawing/2014/main" id="{F3652271-1E0C-51FF-A738-EA80DBAA521F}"/>
              </a:ext>
            </a:extLst>
          </p:cNvPr>
          <p:cNvGraphicFramePr>
            <a:graphicFrameLocks noGrp="1"/>
          </p:cNvGraphicFramePr>
          <p:nvPr>
            <p:extLst>
              <p:ext uri="{D42A27DB-BD31-4B8C-83A1-F6EECF244321}">
                <p14:modId xmlns:p14="http://schemas.microsoft.com/office/powerpoint/2010/main" val="1296127323"/>
              </p:ext>
            </p:extLst>
          </p:nvPr>
        </p:nvGraphicFramePr>
        <p:xfrm>
          <a:off x="621869" y="3429000"/>
          <a:ext cx="10917880" cy="2011680"/>
        </p:xfrm>
        <a:graphic>
          <a:graphicData uri="http://schemas.openxmlformats.org/drawingml/2006/table">
            <a:tbl>
              <a:tblPr firstRow="1" bandRow="1">
                <a:tableStyleId>{22838BEF-8BB2-4498-84A7-C5851F593DF1}</a:tableStyleId>
              </a:tblPr>
              <a:tblGrid>
                <a:gridCol w="6224917">
                  <a:extLst>
                    <a:ext uri="{9D8B030D-6E8A-4147-A177-3AD203B41FA5}">
                      <a16:colId xmlns:a16="http://schemas.microsoft.com/office/drawing/2014/main" val="2470616106"/>
                    </a:ext>
                  </a:extLst>
                </a:gridCol>
                <a:gridCol w="4692963">
                  <a:extLst>
                    <a:ext uri="{9D8B030D-6E8A-4147-A177-3AD203B41FA5}">
                      <a16:colId xmlns:a16="http://schemas.microsoft.com/office/drawing/2014/main" val="1523341736"/>
                    </a:ext>
                  </a:extLst>
                </a:gridCol>
              </a:tblGrid>
              <a:tr h="331017">
                <a:tc>
                  <a:txBody>
                    <a:bodyPr/>
                    <a:lstStyle/>
                    <a:p>
                      <a:r>
                        <a:rPr lang="mi-NZ" sz="1200" b="0" dirty="0">
                          <a:latin typeface="Abadi" panose="020B0604020104020204" pitchFamily="34" charset="0"/>
                        </a:rPr>
                        <a:t>Staff leave Wellington Water because of the uncertainty of water reform. </a:t>
                      </a:r>
                      <a:endParaRPr lang="en-NZ" sz="1200" b="0" dirty="0">
                        <a:latin typeface="Abadi" panose="020B0604020104020204" pitchFamily="34" charset="0"/>
                      </a:endParaRPr>
                    </a:p>
                  </a:txBody>
                  <a:tcPr/>
                </a:tc>
                <a:tc>
                  <a:txBody>
                    <a:bodyPr/>
                    <a:lstStyle/>
                    <a:p>
                      <a:r>
                        <a:rPr lang="mi-NZ" sz="1200" b="0" dirty="0">
                          <a:latin typeface="Abadi" panose="020B0604020104020204" pitchFamily="34" charset="0"/>
                        </a:rPr>
                        <a:t>To date, the risk has not been realised, with turnover sitting at 11% as at Q2. </a:t>
                      </a:r>
                      <a:endParaRPr lang="en-NZ" sz="1200" b="0" dirty="0">
                        <a:latin typeface="Abadi" panose="020B0604020104020204" pitchFamily="34" charset="0"/>
                      </a:endParaRPr>
                    </a:p>
                  </a:txBody>
                  <a:tcPr/>
                </a:tc>
                <a:extLst>
                  <a:ext uri="{0D108BD9-81ED-4DB2-BD59-A6C34878D82A}">
                    <a16:rowId xmlns:a16="http://schemas.microsoft.com/office/drawing/2014/main" val="782428441"/>
                  </a:ext>
                </a:extLst>
              </a:tr>
              <a:tr h="368405">
                <a:tc>
                  <a:txBody>
                    <a:bodyPr/>
                    <a:lstStyle/>
                    <a:p>
                      <a:r>
                        <a:rPr lang="mi-NZ" sz="1200" dirty="0">
                          <a:latin typeface="Abadi" panose="020B0604020104020204" pitchFamily="34" charset="0"/>
                        </a:rPr>
                        <a:t>Our contractors and suppliers cannot invest in people and equipment due to uncertainty and insufficient future work </a:t>
                      </a:r>
                      <a:endParaRPr lang="en-NZ" sz="1200" dirty="0">
                        <a:latin typeface="Abadi" panose="020B0604020104020204" pitchFamily="34" charset="0"/>
                      </a:endParaRPr>
                    </a:p>
                  </a:txBody>
                  <a:tcPr/>
                </a:tc>
                <a:tc>
                  <a:txBody>
                    <a:bodyPr/>
                    <a:lstStyle/>
                    <a:p>
                      <a:r>
                        <a:rPr lang="mi-NZ" sz="1200" dirty="0">
                          <a:latin typeface="Abadi" panose="020B0604020104020204" pitchFamily="34" charset="0"/>
                        </a:rPr>
                        <a:t>While current funding presents challenges, we are working to provide better visibility of our forward programme. </a:t>
                      </a:r>
                      <a:endParaRPr lang="en-NZ" sz="1200" dirty="0">
                        <a:latin typeface="Abadi" panose="020B0604020104020204" pitchFamily="34" charset="0"/>
                      </a:endParaRPr>
                    </a:p>
                  </a:txBody>
                  <a:tcPr/>
                </a:tc>
                <a:extLst>
                  <a:ext uri="{0D108BD9-81ED-4DB2-BD59-A6C34878D82A}">
                    <a16:rowId xmlns:a16="http://schemas.microsoft.com/office/drawing/2014/main" val="2555750727"/>
                  </a:ext>
                </a:extLst>
              </a:tr>
              <a:tr h="368405">
                <a:tc>
                  <a:txBody>
                    <a:bodyPr/>
                    <a:lstStyle/>
                    <a:p>
                      <a:r>
                        <a:rPr lang="mi-NZ" sz="1200" dirty="0">
                          <a:latin typeface="Abadi" panose="020B0604020104020204" pitchFamily="34" charset="0"/>
                        </a:rPr>
                        <a:t>We continue to operate in a highly reactive manner, which leads to diversion of staff resources, inefficiencies and unexpected cost.</a:t>
                      </a:r>
                      <a:endParaRPr lang="en-NZ" sz="1200" dirty="0">
                        <a:latin typeface="Abadi" panose="020B0604020104020204" pitchFamily="34" charset="0"/>
                      </a:endParaRPr>
                    </a:p>
                  </a:txBody>
                  <a:tcPr/>
                </a:tc>
                <a:tc>
                  <a:txBody>
                    <a:bodyPr/>
                    <a:lstStyle/>
                    <a:p>
                      <a:r>
                        <a:rPr lang="mi-NZ" sz="1200" dirty="0">
                          <a:latin typeface="Abadi" panose="020B0604020104020204" pitchFamily="34" charset="0"/>
                        </a:rPr>
                        <a:t>This is a live issue with work underway to improve this as part of the Organisational Capability Plan. </a:t>
                      </a:r>
                      <a:endParaRPr lang="en-NZ" sz="1200" dirty="0">
                        <a:latin typeface="Abadi" panose="020B0604020104020204" pitchFamily="34" charset="0"/>
                      </a:endParaRPr>
                    </a:p>
                  </a:txBody>
                  <a:tcPr/>
                </a:tc>
                <a:extLst>
                  <a:ext uri="{0D108BD9-81ED-4DB2-BD59-A6C34878D82A}">
                    <a16:rowId xmlns:a16="http://schemas.microsoft.com/office/drawing/2014/main" val="687358078"/>
                  </a:ext>
                </a:extLst>
              </a:tr>
              <a:tr h="368405">
                <a:tc>
                  <a:txBody>
                    <a:bodyPr/>
                    <a:lstStyle/>
                    <a:p>
                      <a:pPr marL="0" algn="l" defTabSz="914400" rtl="0" eaLnBrk="1" latinLnBrk="0" hangingPunct="1"/>
                      <a:r>
                        <a:rPr lang="en-US" sz="1200" kern="1200" dirty="0">
                          <a:solidFill>
                            <a:schemeClr val="dk1"/>
                          </a:solidFill>
                          <a:latin typeface="Abadi" panose="020B0604020104020204" pitchFamily="34" charset="0"/>
                          <a:ea typeface="+mn-ea"/>
                          <a:cs typeface="+mn-cs"/>
                        </a:rPr>
                        <a:t>Our corporate system and processes are no longer fit for purpose, at the end of their technical life, and don't meet the needs and expectations of shareholding councils and customers.</a:t>
                      </a:r>
                      <a:endParaRPr lang="en-NZ" sz="1200" kern="1200" dirty="0">
                        <a:solidFill>
                          <a:schemeClr val="dk1"/>
                        </a:solidFill>
                        <a:latin typeface="Abadi" panose="020B0604020104020204" pitchFamily="34" charset="0"/>
                        <a:ea typeface="+mn-ea"/>
                        <a:cs typeface="+mn-cs"/>
                      </a:endParaRPr>
                    </a:p>
                  </a:txBody>
                  <a:tcPr/>
                </a:tc>
                <a:tc>
                  <a:txBody>
                    <a:bodyPr/>
                    <a:lstStyle/>
                    <a:p>
                      <a:pPr marL="0" algn="l" defTabSz="914400" rtl="0" eaLnBrk="1" latinLnBrk="0" hangingPunct="1"/>
                      <a:r>
                        <a:rPr lang="en-US" sz="1200" kern="1200" dirty="0">
                          <a:solidFill>
                            <a:schemeClr val="dk1"/>
                          </a:solidFill>
                          <a:latin typeface="Abadi" panose="020B0604020104020204" pitchFamily="34" charset="0"/>
                          <a:ea typeface="+mn-ea"/>
                          <a:cs typeface="+mn-cs"/>
                        </a:rPr>
                        <a:t>This is a live issue that will continue until funding is available.</a:t>
                      </a:r>
                      <a:endParaRPr lang="en-NZ" sz="1200" kern="1200" dirty="0">
                        <a:solidFill>
                          <a:schemeClr val="dk1"/>
                        </a:solidFill>
                        <a:latin typeface="Abadi" panose="020B0604020104020204" pitchFamily="34" charset="0"/>
                        <a:ea typeface="+mn-ea"/>
                        <a:cs typeface="+mn-cs"/>
                      </a:endParaRPr>
                    </a:p>
                  </a:txBody>
                  <a:tcPr marL="68580" marR="68580" marT="0" marB="0"/>
                </a:tc>
                <a:extLst>
                  <a:ext uri="{0D108BD9-81ED-4DB2-BD59-A6C34878D82A}">
                    <a16:rowId xmlns:a16="http://schemas.microsoft.com/office/drawing/2014/main" val="123953367"/>
                  </a:ext>
                </a:extLst>
              </a:tr>
            </a:tbl>
          </a:graphicData>
        </a:graphic>
      </p:graphicFrame>
    </p:spTree>
    <p:extLst>
      <p:ext uri="{BB962C8B-B14F-4D97-AF65-F5344CB8AC3E}">
        <p14:creationId xmlns:p14="http://schemas.microsoft.com/office/powerpoint/2010/main" val="675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4529" y="285879"/>
            <a:ext cx="10928007" cy="554384"/>
          </a:xfrm>
        </p:spPr>
        <p:txBody>
          <a:bodyPr/>
          <a:lstStyle/>
          <a:p>
            <a:r>
              <a:rPr lang="en-US" dirty="0">
                <a:latin typeface="+mn-lt"/>
              </a:rPr>
              <a:t>Performance Measures</a:t>
            </a:r>
          </a:p>
        </p:txBody>
      </p:sp>
      <p:sp>
        <p:nvSpPr>
          <p:cNvPr id="11" name="TextBox 10">
            <a:extLst>
              <a:ext uri="{FF2B5EF4-FFF2-40B4-BE49-F238E27FC236}">
                <a16:creationId xmlns:a16="http://schemas.microsoft.com/office/drawing/2014/main" id="{2FE3C196-BE6E-3C8C-9021-CF3568F3831A}"/>
              </a:ext>
            </a:extLst>
          </p:cNvPr>
          <p:cNvSpPr txBox="1"/>
          <p:nvPr/>
        </p:nvSpPr>
        <p:spPr>
          <a:xfrm>
            <a:off x="484529" y="3365299"/>
            <a:ext cx="5037266" cy="369332"/>
          </a:xfrm>
          <a:prstGeom prst="rect">
            <a:avLst/>
          </a:prstGeom>
          <a:noFill/>
        </p:spPr>
        <p:txBody>
          <a:bodyPr wrap="square">
            <a:spAutoFit/>
          </a:bodyPr>
          <a:lstStyle/>
          <a:p>
            <a:r>
              <a:rPr lang="en-US" b="1" dirty="0">
                <a:solidFill>
                  <a:srgbClr val="00B0B9"/>
                </a:solidFill>
                <a:latin typeface="Abadi Extra Light" panose="020B0204020104020204" pitchFamily="34" charset="0"/>
              </a:rPr>
              <a:t>Customer satisfaction is on the up</a:t>
            </a:r>
          </a:p>
        </p:txBody>
      </p:sp>
      <p:sp>
        <p:nvSpPr>
          <p:cNvPr id="12" name="TextBox 11">
            <a:extLst>
              <a:ext uri="{FF2B5EF4-FFF2-40B4-BE49-F238E27FC236}">
                <a16:creationId xmlns:a16="http://schemas.microsoft.com/office/drawing/2014/main" id="{7473E349-B1D1-6558-02BB-9E3609C6DE72}"/>
              </a:ext>
            </a:extLst>
          </p:cNvPr>
          <p:cNvSpPr txBox="1"/>
          <p:nvPr/>
        </p:nvSpPr>
        <p:spPr>
          <a:xfrm>
            <a:off x="484529" y="3829306"/>
            <a:ext cx="11038687" cy="892552"/>
          </a:xfrm>
          <a:prstGeom prst="rect">
            <a:avLst/>
          </a:prstGeom>
          <a:noFill/>
        </p:spPr>
        <p:txBody>
          <a:bodyPr wrap="square" lIns="91440" tIns="45720" rIns="91440" bIns="45720" rtlCol="0" anchor="t">
            <a:spAutoFit/>
          </a:bodyPr>
          <a:lstStyle/>
          <a:p>
            <a:r>
              <a:rPr lang="en-US" sz="1200" dirty="0">
                <a:latin typeface="Abadi"/>
              </a:rPr>
              <a:t>Customer satisfaction continues to trend positively to over 75%, up 11% on Q1 24/25 through a focus on communication, staff interaction and resolution time, reflecting improved efficiency.</a:t>
            </a:r>
          </a:p>
          <a:p>
            <a:endParaRPr lang="en-US" sz="1400" dirty="0">
              <a:latin typeface="Abadi"/>
            </a:endParaRPr>
          </a:p>
          <a:p>
            <a:endParaRPr lang="en-US" sz="1400" dirty="0">
              <a:latin typeface="Abadi"/>
            </a:endParaRPr>
          </a:p>
        </p:txBody>
      </p:sp>
      <p:sp>
        <p:nvSpPr>
          <p:cNvPr id="9" name="TextBox 8">
            <a:extLst>
              <a:ext uri="{FF2B5EF4-FFF2-40B4-BE49-F238E27FC236}">
                <a16:creationId xmlns:a16="http://schemas.microsoft.com/office/drawing/2014/main" id="{26925AD2-B761-94E7-7B2D-2CA0B0CD8467}"/>
              </a:ext>
            </a:extLst>
          </p:cNvPr>
          <p:cNvSpPr txBox="1"/>
          <p:nvPr/>
        </p:nvSpPr>
        <p:spPr>
          <a:xfrm>
            <a:off x="484529" y="822029"/>
            <a:ext cx="11478783" cy="1354217"/>
          </a:xfrm>
          <a:prstGeom prst="rect">
            <a:avLst/>
          </a:prstGeom>
          <a:noFill/>
        </p:spPr>
        <p:txBody>
          <a:bodyPr wrap="square">
            <a:spAutoFit/>
          </a:bodyPr>
          <a:lstStyle/>
          <a:p>
            <a:r>
              <a:rPr lang="en-US" sz="1400" dirty="0">
                <a:latin typeface="Abadi" panose="020B0604020104020204" pitchFamily="34" charset="0"/>
              </a:rPr>
              <a:t>Our Statement of Intent 2024-27 outlines seventeen performance measures focusing on delivering core services. </a:t>
            </a:r>
          </a:p>
          <a:p>
            <a:br>
              <a:rPr lang="en-US" sz="1400" dirty="0">
                <a:latin typeface="Abadi" panose="020B0604020104020204" pitchFamily="34" charset="0"/>
              </a:rPr>
            </a:br>
            <a:r>
              <a:rPr lang="en-US" sz="1400" b="1" dirty="0">
                <a:latin typeface="Abadi" panose="020B0604020104020204" pitchFamily="34" charset="0"/>
              </a:rPr>
              <a:t>Summary of performance measures (detailed below)</a:t>
            </a:r>
          </a:p>
          <a:p>
            <a:endParaRPr lang="en-US" sz="1400" b="1" dirty="0">
              <a:latin typeface="Abadi" panose="020B0604020104020204" pitchFamily="34" charset="0"/>
            </a:endParaRPr>
          </a:p>
          <a:p>
            <a:r>
              <a:rPr lang="en-US" sz="1400" dirty="0">
                <a:latin typeface="Abadi" panose="020B0604020104020204" pitchFamily="34" charset="0"/>
              </a:rPr>
              <a:t>As of December 31, 2024, 53% of measures were on track, 18% of measures were at risk, and 29% were off track.</a:t>
            </a:r>
            <a:br>
              <a:rPr lang="en-US" sz="1200" dirty="0">
                <a:latin typeface="Abadi" panose="020B0604020104020204" pitchFamily="34" charset="0"/>
              </a:rPr>
            </a:br>
            <a:endParaRPr lang="en-US" sz="1200" dirty="0">
              <a:latin typeface="Abadi" panose="020B0604020104020204" pitchFamily="34" charset="0"/>
            </a:endParaRPr>
          </a:p>
        </p:txBody>
      </p:sp>
      <p:graphicFrame>
        <p:nvGraphicFramePr>
          <p:cNvPr id="3" name="Table 2">
            <a:extLst>
              <a:ext uri="{FF2B5EF4-FFF2-40B4-BE49-F238E27FC236}">
                <a16:creationId xmlns:a16="http://schemas.microsoft.com/office/drawing/2014/main" id="{9B0013B4-8647-313B-76DD-8A7348459A18}"/>
              </a:ext>
            </a:extLst>
          </p:cNvPr>
          <p:cNvGraphicFramePr>
            <a:graphicFrameLocks noGrp="1"/>
          </p:cNvGraphicFramePr>
          <p:nvPr>
            <p:extLst>
              <p:ext uri="{D42A27DB-BD31-4B8C-83A1-F6EECF244321}">
                <p14:modId xmlns:p14="http://schemas.microsoft.com/office/powerpoint/2010/main" val="411908250"/>
              </p:ext>
            </p:extLst>
          </p:nvPr>
        </p:nvGraphicFramePr>
        <p:xfrm>
          <a:off x="578572" y="2133365"/>
          <a:ext cx="2424590" cy="1097280"/>
        </p:xfrm>
        <a:graphic>
          <a:graphicData uri="http://schemas.openxmlformats.org/drawingml/2006/table">
            <a:tbl>
              <a:tblPr firstRow="1" bandRow="1">
                <a:tableStyleId>{5940675A-B579-460E-94D1-54222C63F5DA}</a:tableStyleId>
              </a:tblPr>
              <a:tblGrid>
                <a:gridCol w="1174911">
                  <a:extLst>
                    <a:ext uri="{9D8B030D-6E8A-4147-A177-3AD203B41FA5}">
                      <a16:colId xmlns:a16="http://schemas.microsoft.com/office/drawing/2014/main" val="2893422682"/>
                    </a:ext>
                  </a:extLst>
                </a:gridCol>
                <a:gridCol w="1249679">
                  <a:extLst>
                    <a:ext uri="{9D8B030D-6E8A-4147-A177-3AD203B41FA5}">
                      <a16:colId xmlns:a16="http://schemas.microsoft.com/office/drawing/2014/main" val="944402423"/>
                    </a:ext>
                  </a:extLst>
                </a:gridCol>
              </a:tblGrid>
              <a:tr h="245882">
                <a:tc>
                  <a:txBody>
                    <a:bodyPr/>
                    <a:lstStyle/>
                    <a:p>
                      <a:endParaRPr lang="en-NZ" dirty="0"/>
                    </a:p>
                  </a:txBody>
                  <a:tcPr>
                    <a:solidFill>
                      <a:schemeClr val="accent6">
                        <a:lumMod val="60000"/>
                        <a:lumOff val="40000"/>
                      </a:schemeClr>
                    </a:solidFill>
                  </a:tcPr>
                </a:tc>
                <a:tc>
                  <a:txBody>
                    <a:bodyPr/>
                    <a:lstStyle/>
                    <a:p>
                      <a:r>
                        <a:rPr lang="en-NZ" sz="1400" dirty="0">
                          <a:latin typeface="Abadi" panose="020B0604020104020204" pitchFamily="34" charset="0"/>
                        </a:rPr>
                        <a:t>On track</a:t>
                      </a:r>
                    </a:p>
                  </a:txBody>
                  <a:tcPr/>
                </a:tc>
                <a:extLst>
                  <a:ext uri="{0D108BD9-81ED-4DB2-BD59-A6C34878D82A}">
                    <a16:rowId xmlns:a16="http://schemas.microsoft.com/office/drawing/2014/main" val="2336590512"/>
                  </a:ext>
                </a:extLst>
              </a:tr>
              <a:tr h="245882">
                <a:tc>
                  <a:txBody>
                    <a:bodyPr/>
                    <a:lstStyle/>
                    <a:p>
                      <a:endParaRPr lang="en-NZ" dirty="0"/>
                    </a:p>
                  </a:txBody>
                  <a:tcPr>
                    <a:solidFill>
                      <a:schemeClr val="accent4">
                        <a:lumMod val="60000"/>
                        <a:lumOff val="40000"/>
                      </a:schemeClr>
                    </a:solidFill>
                  </a:tcPr>
                </a:tc>
                <a:tc>
                  <a:txBody>
                    <a:bodyPr/>
                    <a:lstStyle/>
                    <a:p>
                      <a:r>
                        <a:rPr lang="en-NZ" sz="1400" dirty="0">
                          <a:latin typeface="Abadi" panose="020B0604020104020204" pitchFamily="34" charset="0"/>
                        </a:rPr>
                        <a:t>At risk</a:t>
                      </a:r>
                    </a:p>
                  </a:txBody>
                  <a:tcPr/>
                </a:tc>
                <a:extLst>
                  <a:ext uri="{0D108BD9-81ED-4DB2-BD59-A6C34878D82A}">
                    <a16:rowId xmlns:a16="http://schemas.microsoft.com/office/drawing/2014/main" val="1266507711"/>
                  </a:ext>
                </a:extLst>
              </a:tr>
              <a:tr h="245882">
                <a:tc>
                  <a:txBody>
                    <a:bodyPr/>
                    <a:lstStyle/>
                    <a:p>
                      <a:endParaRPr lang="en-NZ" dirty="0"/>
                    </a:p>
                  </a:txBody>
                  <a:tcPr>
                    <a:solidFill>
                      <a:srgbClr val="FC808C"/>
                    </a:solidFill>
                  </a:tcPr>
                </a:tc>
                <a:tc>
                  <a:txBody>
                    <a:bodyPr/>
                    <a:lstStyle/>
                    <a:p>
                      <a:r>
                        <a:rPr lang="en-NZ" sz="1400" dirty="0">
                          <a:latin typeface="Abadi" panose="020B0604020104020204" pitchFamily="34" charset="0"/>
                        </a:rPr>
                        <a:t>Off track</a:t>
                      </a:r>
                    </a:p>
                  </a:txBody>
                  <a:tcPr/>
                </a:tc>
                <a:extLst>
                  <a:ext uri="{0D108BD9-81ED-4DB2-BD59-A6C34878D82A}">
                    <a16:rowId xmlns:a16="http://schemas.microsoft.com/office/drawing/2014/main" val="725579036"/>
                  </a:ext>
                </a:extLst>
              </a:tr>
            </a:tbl>
          </a:graphicData>
        </a:graphic>
      </p:graphicFrame>
      <p:graphicFrame>
        <p:nvGraphicFramePr>
          <p:cNvPr id="5" name="Table 4">
            <a:extLst>
              <a:ext uri="{FF2B5EF4-FFF2-40B4-BE49-F238E27FC236}">
                <a16:creationId xmlns:a16="http://schemas.microsoft.com/office/drawing/2014/main" id="{D1BBD426-15D7-A01A-3F29-C66F32666165}"/>
              </a:ext>
            </a:extLst>
          </p:cNvPr>
          <p:cNvGraphicFramePr>
            <a:graphicFrameLocks noGrp="1"/>
          </p:cNvGraphicFramePr>
          <p:nvPr>
            <p:extLst>
              <p:ext uri="{D42A27DB-BD31-4B8C-83A1-F6EECF244321}">
                <p14:modId xmlns:p14="http://schemas.microsoft.com/office/powerpoint/2010/main" val="3635305475"/>
              </p:ext>
            </p:extLst>
          </p:nvPr>
        </p:nvGraphicFramePr>
        <p:xfrm>
          <a:off x="578572" y="4365128"/>
          <a:ext cx="10833964" cy="1003007"/>
        </p:xfrm>
        <a:graphic>
          <a:graphicData uri="http://schemas.openxmlformats.org/drawingml/2006/table">
            <a:tbl>
              <a:tblPr firstRow="1" firstCol="1" bandRow="1"/>
              <a:tblGrid>
                <a:gridCol w="565363">
                  <a:extLst>
                    <a:ext uri="{9D8B030D-6E8A-4147-A177-3AD203B41FA5}">
                      <a16:colId xmlns:a16="http://schemas.microsoft.com/office/drawing/2014/main" val="2682417064"/>
                    </a:ext>
                  </a:extLst>
                </a:gridCol>
                <a:gridCol w="2606798">
                  <a:extLst>
                    <a:ext uri="{9D8B030D-6E8A-4147-A177-3AD203B41FA5}">
                      <a16:colId xmlns:a16="http://schemas.microsoft.com/office/drawing/2014/main" val="627824855"/>
                    </a:ext>
                  </a:extLst>
                </a:gridCol>
                <a:gridCol w="2641600">
                  <a:extLst>
                    <a:ext uri="{9D8B030D-6E8A-4147-A177-3AD203B41FA5}">
                      <a16:colId xmlns:a16="http://schemas.microsoft.com/office/drawing/2014/main" val="3602320927"/>
                    </a:ext>
                  </a:extLst>
                </a:gridCol>
                <a:gridCol w="2709334">
                  <a:extLst>
                    <a:ext uri="{9D8B030D-6E8A-4147-A177-3AD203B41FA5}">
                      <a16:colId xmlns:a16="http://schemas.microsoft.com/office/drawing/2014/main" val="381759032"/>
                    </a:ext>
                  </a:extLst>
                </a:gridCol>
                <a:gridCol w="2310869">
                  <a:extLst>
                    <a:ext uri="{9D8B030D-6E8A-4147-A177-3AD203B41FA5}">
                      <a16:colId xmlns:a16="http://schemas.microsoft.com/office/drawing/2014/main" val="2926433920"/>
                    </a:ext>
                  </a:extLst>
                </a:gridCol>
              </a:tblGrid>
              <a:tr h="38178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2023/24</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at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en-NZ" sz="1200" b="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1</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We deliver a level of service that our councils and customers expect.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Customers rate their experience of our performance as ‘Satisfied’ or better.</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en-US" sz="1200" kern="100" dirty="0">
                          <a:effectLst/>
                          <a:latin typeface="Abadi" panose="020B0604020104020204" pitchFamily="34" charset="0"/>
                        </a:rPr>
                        <a:t>Satisfaction is &gt;= the baseline result (54%) from January – June 2024</a:t>
                      </a:r>
                      <a:endParaRPr lang="en-NZ" sz="1200" kern="100" dirty="0">
                        <a:effectLst/>
                        <a:latin typeface="Abadi" panose="020B0604020104020204" pitchFamily="34" charset="0"/>
                        <a:ea typeface="Aptos" panose="020B0004020202020204" pitchFamily="34" charset="0"/>
                        <a:cs typeface="Times New Roman" panose="02020603050405020304" pitchFamily="18" charset="0"/>
                      </a:endParaRPr>
                    </a:p>
                    <a:p>
                      <a:pPr marL="0" marR="29845" indent="-6350" algn="l">
                        <a:lnSpc>
                          <a:spcPct val="103000"/>
                        </a:lnSpc>
                        <a:spcAft>
                          <a:spcPts val="515"/>
                        </a:spcAft>
                      </a:pP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NZ" sz="1200" kern="100" dirty="0">
                          <a:effectLst/>
                          <a:latin typeface="Abadi" panose="020B0604020104020204" pitchFamily="34" charset="0"/>
                          <a:ea typeface="Times New Roman" panose="02020603050405020304" pitchFamily="18" charset="0"/>
                          <a:cs typeface="Calibri Light" panose="020F0302020204030204" pitchFamily="34" charset="0"/>
                        </a:rPr>
                        <a:t>75.8% - our customer experience rating continues to lift.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98167439"/>
                  </a:ext>
                </a:extLst>
              </a:tr>
            </a:tbl>
          </a:graphicData>
        </a:graphic>
      </p:graphicFrame>
      <p:sp>
        <p:nvSpPr>
          <p:cNvPr id="8" name="TextBox 7">
            <a:extLst>
              <a:ext uri="{FF2B5EF4-FFF2-40B4-BE49-F238E27FC236}">
                <a16:creationId xmlns:a16="http://schemas.microsoft.com/office/drawing/2014/main" id="{04066DE8-099B-2F01-AF49-C6E67F8F54E2}"/>
              </a:ext>
            </a:extLst>
          </p:cNvPr>
          <p:cNvSpPr txBox="1"/>
          <p:nvPr/>
        </p:nvSpPr>
        <p:spPr>
          <a:xfrm>
            <a:off x="4914563"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Tree>
    <p:extLst>
      <p:ext uri="{BB962C8B-B14F-4D97-AF65-F5344CB8AC3E}">
        <p14:creationId xmlns:p14="http://schemas.microsoft.com/office/powerpoint/2010/main" val="172393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179A09-8503-A699-4F42-18FDB8B3D683}"/>
              </a:ext>
            </a:extLst>
          </p:cNvPr>
          <p:cNvSpPr txBox="1"/>
          <p:nvPr/>
        </p:nvSpPr>
        <p:spPr>
          <a:xfrm>
            <a:off x="353757" y="380759"/>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We’ve provided safe and fluoridated drinking water</a:t>
            </a:r>
          </a:p>
        </p:txBody>
      </p:sp>
      <p:sp>
        <p:nvSpPr>
          <p:cNvPr id="389" name="TextBox 388">
            <a:extLst>
              <a:ext uri="{FF2B5EF4-FFF2-40B4-BE49-F238E27FC236}">
                <a16:creationId xmlns:a16="http://schemas.microsoft.com/office/drawing/2014/main" id="{7B5BAE58-9FB2-7805-AF7F-09036B815E03}"/>
              </a:ext>
            </a:extLst>
          </p:cNvPr>
          <p:cNvSpPr txBox="1"/>
          <p:nvPr/>
        </p:nvSpPr>
        <p:spPr>
          <a:xfrm>
            <a:off x="4772159" y="6362410"/>
            <a:ext cx="2352748" cy="216982"/>
          </a:xfrm>
          <a:prstGeom prst="rect">
            <a:avLst/>
          </a:prstGeom>
          <a:noFill/>
        </p:spPr>
        <p:txBody>
          <a:bodyPr wrap="square">
            <a:spAutoFit/>
          </a:bodyPr>
          <a:lstStyle/>
          <a:p>
            <a:pPr>
              <a:lnSpc>
                <a:spcPct val="90000"/>
              </a:lnSpc>
              <a:spcBef>
                <a:spcPts val="1000"/>
              </a:spcBef>
              <a:tabLst>
                <a:tab pos="4484688" algn="ctr"/>
                <a:tab pos="8967788" algn="r"/>
              </a:tabLst>
            </a:pPr>
            <a:r>
              <a:rPr lang="en-US" sz="900" b="1" dirty="0">
                <a:solidFill>
                  <a:srgbClr val="0070C0"/>
                </a:solidFill>
              </a:rPr>
              <a:t>Half-year Report to 31 December 2024</a:t>
            </a:r>
            <a:endParaRPr lang="en-NZ" sz="900" b="1" dirty="0">
              <a:solidFill>
                <a:srgbClr val="0070C0"/>
              </a:solidFill>
              <a:latin typeface="Glober xBold" pitchFamily="50" charset="0"/>
            </a:endParaRPr>
          </a:p>
        </p:txBody>
      </p:sp>
      <p:sp>
        <p:nvSpPr>
          <p:cNvPr id="7" name="TextBox 6">
            <a:extLst>
              <a:ext uri="{FF2B5EF4-FFF2-40B4-BE49-F238E27FC236}">
                <a16:creationId xmlns:a16="http://schemas.microsoft.com/office/drawing/2014/main" id="{88CA90DD-8ED6-E824-64A6-4FAEC9A2287D}"/>
              </a:ext>
            </a:extLst>
          </p:cNvPr>
          <p:cNvSpPr txBox="1"/>
          <p:nvPr/>
        </p:nvSpPr>
        <p:spPr>
          <a:xfrm>
            <a:off x="106124" y="941838"/>
            <a:ext cx="5664856" cy="1200329"/>
          </a:xfrm>
          <a:prstGeom prst="rect">
            <a:avLst/>
          </a:prstGeom>
          <a:noFill/>
        </p:spPr>
        <p:txBody>
          <a:bodyPr wrap="square" anchor="t">
            <a:spAutoFit/>
          </a:bodyPr>
          <a:lstStyle/>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We have provided the region with safe drinking water over the last six months, significantly improving compliance at South Wairarapa District drinking water treatment plants. In the second quarter of the year, all drinking water treatment plants in the metropolitan areas met the Ministry of Health's (MoH) recommended fluoride guidelines (0.7-1.0 parts per million, 95% of the time).</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EC2256D-5A86-A70B-0694-F54F8947BFF1}"/>
              </a:ext>
            </a:extLst>
          </p:cNvPr>
          <p:cNvSpPr txBox="1"/>
          <p:nvPr/>
        </p:nvSpPr>
        <p:spPr>
          <a:xfrm>
            <a:off x="6096000" y="375708"/>
            <a:ext cx="5169591" cy="369332"/>
          </a:xfrm>
          <a:prstGeom prst="rect">
            <a:avLst/>
          </a:prstGeom>
          <a:noFill/>
        </p:spPr>
        <p:txBody>
          <a:bodyPr wrap="square" rtlCol="0">
            <a:spAutoFit/>
          </a:bodyPr>
          <a:lstStyle/>
          <a:p>
            <a:r>
              <a:rPr lang="en-US" b="1" dirty="0">
                <a:solidFill>
                  <a:srgbClr val="00B0B9"/>
                </a:solidFill>
                <a:latin typeface="Abadi Extra Light" panose="020B0204020104020204" pitchFamily="34" charset="0"/>
                <a:cs typeface="Calibri"/>
              </a:rPr>
              <a:t>Compliant drinking water</a:t>
            </a:r>
          </a:p>
        </p:txBody>
      </p:sp>
      <p:sp>
        <p:nvSpPr>
          <p:cNvPr id="22" name="TextBox 21">
            <a:extLst>
              <a:ext uri="{FF2B5EF4-FFF2-40B4-BE49-F238E27FC236}">
                <a16:creationId xmlns:a16="http://schemas.microsoft.com/office/drawing/2014/main" id="{2486F512-4BA4-D6FA-EF55-D042F46FE128}"/>
              </a:ext>
            </a:extLst>
          </p:cNvPr>
          <p:cNvSpPr txBox="1"/>
          <p:nvPr/>
        </p:nvSpPr>
        <p:spPr>
          <a:xfrm>
            <a:off x="5867085" y="859107"/>
            <a:ext cx="5966023" cy="1384995"/>
          </a:xfrm>
          <a:prstGeom prst="rect">
            <a:avLst/>
          </a:prstGeom>
          <a:noFill/>
        </p:spPr>
        <p:txBody>
          <a:bodyPr wrap="square">
            <a:spAutoFit/>
          </a:bodyPr>
          <a:lstStyle/>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As mentioned in previous reports, Waterloo Water Treatment Plant is non-compliant with chlorine rules introduced in 2022. It is currently impossible to meet the contact time requirements for chlorine at the Waterloo Plant as the first approximately 800 customers are too close to the plant. This reflects the infrastructure laid when water from Waterloo was not required to be chlorinated. However, all other customers in the Wellington Metro region receive water that is compliant with chlorine rules.</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a:p>
            <a:pPr marL="270510"/>
            <a:r>
              <a:rPr lang="en-US" sz="1200" dirty="0">
                <a:effectLst/>
                <a:latin typeface="Abadi" panose="020B0604020104020204" pitchFamily="34" charset="0"/>
                <a:ea typeface="Aptos" panose="020B0004020202020204" pitchFamily="34" charset="0"/>
                <a:cs typeface="Times New Roman" panose="02020603050405020304" pitchFamily="18" charset="0"/>
              </a:rPr>
              <a:t> </a:t>
            </a:r>
            <a:endParaRPr lang="en-NZ" sz="1200" dirty="0">
              <a:effectLst/>
              <a:latin typeface="Abadi" panose="020B0604020104020204" pitchFamily="34" charset="0"/>
              <a:ea typeface="Aptos" panose="020B000402020202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C1D380C9-0D32-B17B-32C6-A3C869341F95}"/>
              </a:ext>
            </a:extLst>
          </p:cNvPr>
          <p:cNvCxnSpPr>
            <a:cxnSpLocks/>
          </p:cNvCxnSpPr>
          <p:nvPr/>
        </p:nvCxnSpPr>
        <p:spPr>
          <a:xfrm>
            <a:off x="5867085" y="745040"/>
            <a:ext cx="0" cy="1435822"/>
          </a:xfrm>
          <a:prstGeom prst="line">
            <a:avLst/>
          </a:prstGeom>
          <a:ln w="6350">
            <a:solidFill>
              <a:srgbClr val="00B0B9"/>
            </a:solidFill>
          </a:ln>
          <a:effectLst/>
        </p:spPr>
        <p:style>
          <a:lnRef idx="2">
            <a:schemeClr val="accent1"/>
          </a:lnRef>
          <a:fillRef idx="0">
            <a:schemeClr val="accent1"/>
          </a:fillRef>
          <a:effectRef idx="1">
            <a:schemeClr val="accent1"/>
          </a:effectRef>
          <a:fontRef idx="minor">
            <a:schemeClr val="tx1"/>
          </a:fontRef>
        </p:style>
      </p:cxnSp>
      <p:graphicFrame>
        <p:nvGraphicFramePr>
          <p:cNvPr id="26" name="Table 25">
            <a:extLst>
              <a:ext uri="{FF2B5EF4-FFF2-40B4-BE49-F238E27FC236}">
                <a16:creationId xmlns:a16="http://schemas.microsoft.com/office/drawing/2014/main" id="{A2105286-1BE7-B414-39E3-810793BADAB7}"/>
              </a:ext>
            </a:extLst>
          </p:cNvPr>
          <p:cNvGraphicFramePr>
            <a:graphicFrameLocks noGrp="1"/>
          </p:cNvGraphicFramePr>
          <p:nvPr>
            <p:extLst>
              <p:ext uri="{D42A27DB-BD31-4B8C-83A1-F6EECF244321}">
                <p14:modId xmlns:p14="http://schemas.microsoft.com/office/powerpoint/2010/main" val="758445071"/>
              </p:ext>
            </p:extLst>
          </p:nvPr>
        </p:nvGraphicFramePr>
        <p:xfrm>
          <a:off x="450090" y="2613895"/>
          <a:ext cx="11383018" cy="2290446"/>
        </p:xfrm>
        <a:graphic>
          <a:graphicData uri="http://schemas.openxmlformats.org/drawingml/2006/table">
            <a:tbl>
              <a:tblPr firstRow="1" firstCol="1" bandRow="1"/>
              <a:tblGrid>
                <a:gridCol w="393290">
                  <a:extLst>
                    <a:ext uri="{9D8B030D-6E8A-4147-A177-3AD203B41FA5}">
                      <a16:colId xmlns:a16="http://schemas.microsoft.com/office/drawing/2014/main" val="2682417064"/>
                    </a:ext>
                  </a:extLst>
                </a:gridCol>
                <a:gridCol w="2675466">
                  <a:extLst>
                    <a:ext uri="{9D8B030D-6E8A-4147-A177-3AD203B41FA5}">
                      <a16:colId xmlns:a16="http://schemas.microsoft.com/office/drawing/2014/main" val="627824855"/>
                    </a:ext>
                  </a:extLst>
                </a:gridCol>
                <a:gridCol w="3242734">
                  <a:extLst>
                    <a:ext uri="{9D8B030D-6E8A-4147-A177-3AD203B41FA5}">
                      <a16:colId xmlns:a16="http://schemas.microsoft.com/office/drawing/2014/main" val="3602320927"/>
                    </a:ext>
                  </a:extLst>
                </a:gridCol>
                <a:gridCol w="2091266">
                  <a:extLst>
                    <a:ext uri="{9D8B030D-6E8A-4147-A177-3AD203B41FA5}">
                      <a16:colId xmlns:a16="http://schemas.microsoft.com/office/drawing/2014/main" val="381759032"/>
                    </a:ext>
                  </a:extLst>
                </a:gridCol>
                <a:gridCol w="2980262">
                  <a:extLst>
                    <a:ext uri="{9D8B030D-6E8A-4147-A177-3AD203B41FA5}">
                      <a16:colId xmlns:a16="http://schemas.microsoft.com/office/drawing/2014/main" val="2926433920"/>
                    </a:ext>
                  </a:extLst>
                </a:gridCol>
              </a:tblGrid>
              <a:tr h="356166">
                <a:tc>
                  <a:txBody>
                    <a:bodyPr/>
                    <a:lstStyle/>
                    <a:p>
                      <a:pPr marL="88900" marR="29845" indent="-6350" algn="ctr">
                        <a:lnSpc>
                          <a:spcPct val="103000"/>
                        </a:lnSpc>
                        <a:spcAft>
                          <a:spcPts val="515"/>
                        </a:spcAft>
                      </a:pPr>
                      <a:r>
                        <a:rPr lang="en-NZ" sz="120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88900" marR="29845" indent="-6350" algn="just">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Purpose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Measure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indent="-6350" algn="l">
                        <a:lnSpc>
                          <a:spcPct val="103000"/>
                        </a:lnSpc>
                        <a:spcAft>
                          <a:spcPts val="515"/>
                        </a:spcAft>
                      </a:pP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Target</a:t>
                      </a:r>
                      <a:b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br>
                      <a:r>
                        <a:rPr lang="en-NZ" sz="1200" b="1" dirty="0">
                          <a:solidFill>
                            <a:srgbClr val="FFFFFF"/>
                          </a:solidFill>
                          <a:effectLst/>
                          <a:latin typeface="Abadi" panose="020B0604020104020204" pitchFamily="34" charset="0"/>
                          <a:ea typeface="Times New Roman" panose="02020603050405020304" pitchFamily="18" charset="0"/>
                          <a:cs typeface="Times New Roman" panose="02020603050405020304" pitchFamily="18" charset="0"/>
                        </a:rPr>
                        <a:t>2024/25</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tc>
                  <a:txBody>
                    <a:bodyPr/>
                    <a:lstStyle/>
                    <a:p>
                      <a:pPr marL="6350" marR="29845" lvl="0" indent="-6350" algn="l" defTabSz="914400" rtl="0" eaLnBrk="1" fontAlgn="auto" latinLnBrk="0" hangingPunct="1">
                        <a:lnSpc>
                          <a:spcPct val="103000"/>
                        </a:lnSpc>
                        <a:spcBef>
                          <a:spcPts val="0"/>
                        </a:spcBef>
                        <a:spcAft>
                          <a:spcPts val="515"/>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badi" panose="020B0604020104020204" pitchFamily="34" charset="0"/>
                          <a:ea typeface="Times New Roman" panose="02020603050405020304" pitchFamily="18" charset="0"/>
                          <a:cs typeface="Times New Roman" panose="02020603050405020304" pitchFamily="18" charset="0"/>
                        </a:rPr>
                        <a:t>Result as of 31 December</a:t>
                      </a:r>
                      <a:endParaRPr kumimoji="0" lang="en-NZ" sz="1200" b="0" i="0" u="none" strike="noStrike" kern="1200" cap="none" spc="0" normalizeH="0" baseline="0" noProof="0" dirty="0">
                        <a:ln>
                          <a:noFill/>
                        </a:ln>
                        <a:solidFill>
                          <a:srgbClr val="404042"/>
                        </a:solidFill>
                        <a:effectLst/>
                        <a:uLnTx/>
                        <a:uFillTx/>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4BC"/>
                    </a:solidFill>
                  </a:tcPr>
                </a:tc>
                <a:extLst>
                  <a:ext uri="{0D108BD9-81ED-4DB2-BD59-A6C34878D82A}">
                    <a16:rowId xmlns:a16="http://schemas.microsoft.com/office/drawing/2014/main" val="2477399412"/>
                  </a:ext>
                </a:extLst>
              </a:tr>
              <a:tr h="316568">
                <a:tc>
                  <a:txBody>
                    <a:bodyPr/>
                    <a:lstStyle/>
                    <a:p>
                      <a:pPr marL="88900" marR="29845" indent="-6350" algn="ctr">
                        <a:lnSpc>
                          <a:spcPct val="103000"/>
                        </a:lnSpc>
                        <a:spcAft>
                          <a:spcPts val="515"/>
                        </a:spcAft>
                      </a:pPr>
                      <a:r>
                        <a:rPr lang="en-NZ" sz="1200" b="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2</a:t>
                      </a:r>
                      <a:endParaRPr lang="en-NZ" sz="1200" b="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yearly average level of fluoride leaving each water treatment plant is within the Ministry of Health guidelines 95% of the time.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yearly average level of fluoride leaving each water treatment plant is within the Ministry of Health guidelines (0.7 – 1.0 parts per million)95% of the time.</a:t>
                      </a:r>
                      <a:endPar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Achieved at all plants</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endParaRPr lang="en-NZ" sz="1200" kern="100" dirty="0">
                        <a:effectLst/>
                        <a:latin typeface="Abadi" panose="020B0604020104020204" pitchFamily="34" charset="0"/>
                        <a:ea typeface="Times New Roman" panose="02020603050405020304" pitchFamily="18" charset="0"/>
                        <a:cs typeface="Calibri Light" panose="020F03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98167439"/>
                  </a:ext>
                </a:extLst>
              </a:tr>
              <a:tr h="316568">
                <a:tc>
                  <a:txBody>
                    <a:bodyPr/>
                    <a:lstStyle/>
                    <a:p>
                      <a:pPr marL="88900" marR="29845" indent="-6350" algn="ctr">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3</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will deliver safe drinking water to metro Wellington*</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lvl="0" indent="-6350" algn="l" defTabSz="914400" rtl="0" eaLnBrk="1" fontAlgn="auto" latinLnBrk="0" hangingPunct="1">
                        <a:lnSpc>
                          <a:spcPct val="103000"/>
                        </a:lnSpc>
                        <a:spcBef>
                          <a:spcPts val="0"/>
                        </a:spcBef>
                        <a:spcAft>
                          <a:spcPts val="515"/>
                        </a:spcAft>
                        <a:buClrTx/>
                        <a:buSzTx/>
                        <a:buFontTx/>
                        <a:buNone/>
                        <a:tabLst/>
                        <a:defRPr/>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comply with Drinking Water Quality Assurance Rules (Treatment)</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Achieve full compliance at all 4 metro water treatment plants every month</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NZ" sz="1200" kern="100" dirty="0">
                          <a:effectLst/>
                          <a:latin typeface="Abadi" panose="020B0604020104020204" pitchFamily="34" charset="0"/>
                          <a:ea typeface="Times New Roman" panose="02020603050405020304" pitchFamily="18" charset="0"/>
                          <a:cs typeface="Calibri Light" panose="020F0302020204030204" pitchFamily="34" charset="0"/>
                        </a:rPr>
                        <a:t>Not achieved for Waterloo Water Treatment Plant (note above). The other three are compliant for reporting purposes.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08C"/>
                    </a:solidFill>
                  </a:tcPr>
                </a:tc>
                <a:extLst>
                  <a:ext uri="{0D108BD9-81ED-4DB2-BD59-A6C34878D82A}">
                    <a16:rowId xmlns:a16="http://schemas.microsoft.com/office/drawing/2014/main" val="2475384508"/>
                  </a:ext>
                </a:extLst>
              </a:tr>
              <a:tr h="316568">
                <a:tc>
                  <a:txBody>
                    <a:bodyPr/>
                    <a:lstStyle/>
                    <a:p>
                      <a:pPr marL="88900" marR="29845" indent="-6350" algn="ctr">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4</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will deliver safe drinking water to South Wairarapa** </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We comply with Drinking Water Quality Assurance Rules (Treatment)</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indent="-6350" algn="l">
                        <a:lnSpc>
                          <a:spcPct val="103000"/>
                        </a:lnSpc>
                        <a:spcAft>
                          <a:spcPts val="515"/>
                        </a:spcAft>
                      </a:pPr>
                      <a:r>
                        <a:rPr lang="en-NZ" sz="1200" dirty="0">
                          <a:solidFill>
                            <a:srgbClr val="404042"/>
                          </a:solidFill>
                          <a:effectLst/>
                          <a:latin typeface="Abadi" panose="020B0604020104020204" pitchFamily="34" charset="0"/>
                          <a:ea typeface="Calibri" panose="020F0502020204030204" pitchFamily="34" charset="0"/>
                          <a:cs typeface="Times New Roman" panose="02020603050405020304" pitchFamily="18" charset="0"/>
                        </a:rPr>
                        <a:t>Compliant 12/12 months</a:t>
                      </a: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07000"/>
                        </a:lnSpc>
                      </a:pPr>
                      <a:r>
                        <a:rPr lang="en-NZ" sz="1200" kern="100" dirty="0">
                          <a:effectLst/>
                          <a:latin typeface="Abadi" panose="020B0604020104020204" pitchFamily="34" charset="0"/>
                          <a:ea typeface="Times New Roman" panose="02020603050405020304" pitchFamily="18" charset="0"/>
                          <a:cs typeface="Calibri Light" panose="020F0302020204030204" pitchFamily="34" charset="0"/>
                        </a:rPr>
                        <a:t>All South Wairarapa water treatment plants are currently compliant and have been for the last 6 months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60557353"/>
                  </a:ext>
                </a:extLst>
              </a:tr>
            </a:tbl>
          </a:graphicData>
        </a:graphic>
      </p:graphicFrame>
      <p:sp>
        <p:nvSpPr>
          <p:cNvPr id="29" name="TextBox 28">
            <a:extLst>
              <a:ext uri="{FF2B5EF4-FFF2-40B4-BE49-F238E27FC236}">
                <a16:creationId xmlns:a16="http://schemas.microsoft.com/office/drawing/2014/main" id="{933EB085-AE53-7918-22A1-871EC97E2D77}"/>
              </a:ext>
            </a:extLst>
          </p:cNvPr>
          <p:cNvSpPr txBox="1"/>
          <p:nvPr/>
        </p:nvSpPr>
        <p:spPr>
          <a:xfrm>
            <a:off x="106124" y="5106541"/>
            <a:ext cx="10088685" cy="461665"/>
          </a:xfrm>
          <a:prstGeom prst="rect">
            <a:avLst/>
          </a:prstGeom>
          <a:noFill/>
        </p:spPr>
        <p:txBody>
          <a:bodyPr wrap="square" anchor="t">
            <a:spAutoFit/>
          </a:bodyPr>
          <a:lstStyle/>
          <a:p>
            <a:pPr marL="270510"/>
            <a:r>
              <a:rPr lang="en-NZ" sz="1200" dirty="0">
                <a:effectLst/>
                <a:latin typeface="Abadi" panose="020B0604020104020204" pitchFamily="34" charset="0"/>
                <a:ea typeface="Aptos" panose="020B0004020202020204" pitchFamily="34" charset="0"/>
                <a:cs typeface="Times New Roman" panose="02020603050405020304" pitchFamily="18" charset="0"/>
              </a:rPr>
              <a:t>*Measured separately at each water treatment plant. The metro water treatment plants are Gear Island, Te M</a:t>
            </a:r>
            <a:r>
              <a:rPr lang="mi-NZ" sz="1200" dirty="0">
                <a:effectLst/>
                <a:latin typeface="Abadi" panose="020B0604020104020204" pitchFamily="34" charset="0"/>
                <a:ea typeface="Aptos" panose="020B0004020202020204" pitchFamily="34" charset="0"/>
                <a:cs typeface="Times New Roman" panose="02020603050405020304" pitchFamily="18" charset="0"/>
              </a:rPr>
              <a:t>ārua, Wainuiomata, and Waterloo.</a:t>
            </a:r>
            <a:br>
              <a:rPr lang="en-NZ" sz="1200" dirty="0">
                <a:effectLst/>
                <a:latin typeface="Abadi" panose="020B0604020104020204" pitchFamily="34" charset="0"/>
                <a:ea typeface="Aptos" panose="020B0004020202020204" pitchFamily="34" charset="0"/>
                <a:cs typeface="Times New Roman" panose="02020603050405020304" pitchFamily="18" charset="0"/>
              </a:rPr>
            </a:br>
            <a:r>
              <a:rPr lang="en-NZ" sz="1200" dirty="0">
                <a:effectLst/>
                <a:latin typeface="Abadi" panose="020B0604020104020204" pitchFamily="34" charset="0"/>
                <a:ea typeface="Aptos" panose="020B0004020202020204" pitchFamily="34" charset="0"/>
                <a:cs typeface="Times New Roman" panose="02020603050405020304" pitchFamily="18" charset="0"/>
              </a:rPr>
              <a:t>** South Wairarapa water treatment plants are </a:t>
            </a:r>
            <a:r>
              <a:rPr lang="en-NZ" sz="1200" dirty="0" err="1">
                <a:effectLst/>
                <a:latin typeface="Abadi" panose="020B0604020104020204" pitchFamily="34" charset="0"/>
                <a:ea typeface="Aptos" panose="020B0004020202020204" pitchFamily="34" charset="0"/>
                <a:cs typeface="Times New Roman" panose="02020603050405020304" pitchFamily="18" charset="0"/>
              </a:rPr>
              <a:t>Waiohine</a:t>
            </a:r>
            <a:r>
              <a:rPr lang="en-NZ" sz="1200" dirty="0">
                <a:effectLst/>
                <a:latin typeface="Abadi" panose="020B0604020104020204" pitchFamily="34" charset="0"/>
                <a:ea typeface="Aptos" panose="020B0004020202020204" pitchFamily="34" charset="0"/>
                <a:cs typeface="Times New Roman" panose="02020603050405020304" pitchFamily="18" charset="0"/>
              </a:rPr>
              <a:t>, Memorial Park, Martinborough and </a:t>
            </a:r>
            <a:r>
              <a:rPr lang="en-NZ" sz="1200" dirty="0" err="1">
                <a:effectLst/>
                <a:latin typeface="Abadi" panose="020B0604020104020204" pitchFamily="34" charset="0"/>
                <a:ea typeface="Aptos" panose="020B0004020202020204" pitchFamily="34" charset="0"/>
                <a:cs typeface="Times New Roman" panose="02020603050405020304" pitchFamily="18" charset="0"/>
              </a:rPr>
              <a:t>Pirinoa</a:t>
            </a:r>
            <a:r>
              <a:rPr lang="en-NZ" sz="1200" dirty="0">
                <a:effectLst/>
                <a:latin typeface="Abadi" panose="020B0604020104020204" pitchFamily="34" charset="0"/>
                <a:ea typeface="Aptos" panose="020B0004020202020204" pitchFamily="34" charset="0"/>
                <a:cs typeface="Times New Roman" panose="02020603050405020304" pitchFamily="18" charset="0"/>
              </a:rPr>
              <a:t>.</a:t>
            </a:r>
          </a:p>
        </p:txBody>
      </p:sp>
      <p:sp>
        <p:nvSpPr>
          <p:cNvPr id="31" name="TextBox 30">
            <a:extLst>
              <a:ext uri="{FF2B5EF4-FFF2-40B4-BE49-F238E27FC236}">
                <a16:creationId xmlns:a16="http://schemas.microsoft.com/office/drawing/2014/main" id="{83046F6D-E2D4-D0AB-D6D6-747B0B6F1F27}"/>
              </a:ext>
            </a:extLst>
          </p:cNvPr>
          <p:cNvSpPr txBox="1"/>
          <p:nvPr/>
        </p:nvSpPr>
        <p:spPr>
          <a:xfrm>
            <a:off x="368311" y="2173406"/>
            <a:ext cx="54507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B9"/>
                </a:solidFill>
                <a:effectLst/>
                <a:uLnTx/>
                <a:uFillTx/>
                <a:latin typeface="+mj-lt"/>
                <a:ea typeface="+mn-ea"/>
                <a:cs typeface="+mn-cs"/>
              </a:rPr>
              <a:t>How we measure our success</a:t>
            </a:r>
          </a:p>
        </p:txBody>
      </p:sp>
    </p:spTree>
    <p:extLst>
      <p:ext uri="{BB962C8B-B14F-4D97-AF65-F5344CB8AC3E}">
        <p14:creationId xmlns:p14="http://schemas.microsoft.com/office/powerpoint/2010/main" val="3266643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activity xmlns="4003a72e-37d8-4faf-bd93-47613c5677a6">Business Planning &amp; Performance</Subactivity>
    <TaxCatchAll xmlns="560aa32f-a78a-4caf-9c22-da501136c3cd"/>
    <Activity xmlns="4003a72e-37d8-4faf-bd93-47613c5677a6">Team Management</Activity>
    <FunctionGroup xmlns="4003a72e-37d8-4faf-bd93-47613c5677a6">NA</FunctionGroup>
    <Function xmlns="4003a72e-37d8-4faf-bd93-47613c5677a6">Supporting our Business</Function>
    <DocumentType xmlns="4003a72e-37d8-4faf-bd93-47613c5677a6">Report</DocumentType>
    <Narrative xmlns="4003a72e-37d8-4faf-bd93-47613c5677a6" xsi:nil="true"/>
    <Aggregation_Status xmlns="4003a72e-37d8-4faf-bd93-47613c5677a6">Normal</Aggregation_Status>
    <Related_People xmlns="4003a72e-37d8-4faf-bd93-47613c5677a6">
      <UserInfo>
        <DisplayName/>
        <AccountId xsi:nil="true"/>
        <AccountType/>
      </UserInfo>
    </Related_People>
    <PRA_Type xmlns="4003a72e-37d8-4faf-bd93-47613c5677a6">Doc</PRA_Type>
    <PRA_Text_5 xmlns="4003a72e-37d8-4faf-bd93-47613c5677a6" xsi:nil="true"/>
    <PRA_Date_3 xmlns="4003a72e-37d8-4faf-bd93-47613c5677a6" xsi:nil="true"/>
    <SFReference xmlns="4003a72e-37d8-4faf-bd93-47613c5677a6">5. Half-Yearly Report</SFReference>
    <Authoritative_Version xmlns="4003a72e-37d8-4faf-bd93-47613c5677a6">false</Authoritative_Version>
    <PRA_Text_1 xmlns="4003a72e-37d8-4faf-bd93-47613c5677a6" xsi:nil="true"/>
    <PRA_Text_4 xmlns="4003a72e-37d8-4faf-bd93-47613c5677a6" xsi:nil="true"/>
    <PRA_Date_Trigger xmlns="4003a72e-37d8-4faf-bd93-47613c5677a6" xsi:nil="true"/>
    <IconOverlay xmlns="http://schemas.microsoft.com/sharepoint/v4" xsi:nil="true"/>
    <Target_Audience xmlns="4003a72e-37d8-4faf-bd93-47613c5677a6">Internal</Target_Audience>
    <Know-How_Type xmlns="4003a72e-37d8-4faf-bd93-47613c5677a6">NA</Know-How_Type>
    <Read_Only_Status xmlns="4003a72e-37d8-4faf-bd93-47613c5677a6">Open</Read_Only_Status>
    <PRA_Date_Disposal xmlns="4003a72e-37d8-4faf-bd93-47613c5677a6" xsi:nil="true"/>
    <SFFolderName xmlns="4003a72e-37d8-4faf-bd93-47613c5677a6">1. To 31 December 2024</SFFolderName>
    <Original_Document xmlns="4003a72e-37d8-4faf-bd93-47613c5677a6" xsi:nil="true"/>
    <PRA_Text_3 xmlns="4003a72e-37d8-4faf-bd93-47613c5677a6" xsi:nil="true"/>
    <PRA_Date_1 xmlns="4003a72e-37d8-4faf-bd93-47613c5677a6" xsi:nil="true"/>
    <SFItemID xmlns="4003a72e-37d8-4faf-bd93-47613c5677a6">b30cce83-231c-4e59-852f-16d51256b8eb</SFItemID>
    <Council xmlns="4003a72e-37d8-4faf-bd93-47613c5677a6"/>
    <Record_Type xmlns="4003a72e-37d8-4faf-bd93-47613c5677a6">Normal</Record_Type>
    <SFVersion xmlns="4003a72e-37d8-4faf-bd93-47613c5677a6" xsi:nil="true"/>
    <SFFolderBreadcrumb xmlns="4003a72e-37d8-4faf-bd93-47613c5677a6">Business Planning  Performance Documents&gt;5. Half-Yearly Report&gt;1. To 31 December 2024</SFFolderBreadcrumb>
    <PRA_Text_2 xmlns="4003a72e-37d8-4faf-bd93-47613c5677a6" xsi:nil="true"/>
    <PRA_Date_2 xmlns="4003a72e-37d8-4faf-bd93-47613c5677a6" xsi:nil="true"/>
    <TaxKeywordTaxHTField xmlns="560aa32f-a78a-4caf-9c22-da501136c3cd" xsi:nil="true"/>
    <RecordID xmlns="4003a72e-37d8-4faf-bd93-47613c5677a6">722466</RecordID>
  </documentManagement>
</p:properties>
</file>

<file path=customXml/item2.xml><?xml version="1.0" encoding="utf-8"?>
<ct:contentTypeSchema xmlns:ct="http://schemas.microsoft.com/office/2006/metadata/contentType" xmlns:ma="http://schemas.microsoft.com/office/2006/metadata/properties/metaAttributes" ct:_="" ma:_="" ma:contentTypeName="eDocument" ma:contentTypeID="0x010100AAAAAAAAAAAAAAAAAAAAAAAAAAAAAA02001991677052BD6C409D0E9773B83C9F39" ma:contentTypeVersion="14" ma:contentTypeDescription="Standard Electronic Document" ma:contentTypeScope="" ma:versionID="04f23dc9b446076536ecd2a643229284">
  <xsd:schema xmlns:xsd="http://www.w3.org/2001/XMLSchema" xmlns:xs="http://www.w3.org/2001/XMLSchema" xmlns:p="http://schemas.microsoft.com/office/2006/metadata/properties" xmlns:ns2="4003a72e-37d8-4faf-bd93-47613c5677a6" xmlns:ns3="560aa32f-a78a-4caf-9c22-da501136c3cd" xmlns:ns4="http://schemas.microsoft.com/sharepoint/v4" targetNamespace="http://schemas.microsoft.com/office/2006/metadata/properties" ma:root="true" ma:fieldsID="21b18105bd505e157c172236a05db563" ns2:_="" ns3:_="" ns4:_="">
    <xsd:import namespace="4003a72e-37d8-4faf-bd93-47613c5677a6"/>
    <xsd:import namespace="560aa32f-a78a-4caf-9c22-da501136c3cd"/>
    <xsd:import namespace="http://schemas.microsoft.com/sharepoint/v4"/>
    <xsd:element name="properties">
      <xsd:complexType>
        <xsd:sequence>
          <xsd:element name="documentManagement">
            <xsd:complexType>
              <xsd:all>
                <xsd:element ref="ns2:Know-How_Type" minOccurs="0"/>
                <xsd:element ref="ns2:Target_Audience" minOccurs="0"/>
                <xsd:element ref="ns2:PRA_Type" minOccurs="0"/>
                <xsd:element ref="ns2:Aggregation_Status" minOccurs="0"/>
                <xsd:element ref="ns2:Narrative" minOccurs="0"/>
                <xsd:element ref="ns2:Related_People" minOccurs="0"/>
                <xsd:element ref="ns2:RecordID" minOccurs="0"/>
                <xsd:element ref="ns2:Record_Type" minOccurs="0"/>
                <xsd:element ref="ns2:Read_Only_Status" minOccurs="0"/>
                <xsd:element ref="ns2:Authoritative_Version" minOccurs="0"/>
                <xsd:element ref="ns2:Original_Document" minOccurs="0"/>
                <xsd:element ref="ns2:PRA_Text_1" minOccurs="0"/>
                <xsd:element ref="ns2:PRA_Text_2" minOccurs="0"/>
                <xsd:element ref="ns2:PRA_Text_3" minOccurs="0"/>
                <xsd:element ref="ns2:PRA_Text_4" minOccurs="0"/>
                <xsd:element ref="ns2:PRA_Text_5" minOccurs="0"/>
                <xsd:element ref="ns2:PRA_Date_1" minOccurs="0"/>
                <xsd:element ref="ns2:PRA_Date_2" minOccurs="0"/>
                <xsd:element ref="ns2:PRA_Date_3" minOccurs="0"/>
                <xsd:element ref="ns2:PRA_Date_Trigger" minOccurs="0"/>
                <xsd:element ref="ns2:PRA_Date_Disposal" minOccurs="0"/>
                <xsd:element ref="ns3:TaxKeywordTaxHTField" minOccurs="0"/>
                <xsd:element ref="ns3:TaxCatchAll" minOccurs="0"/>
                <xsd:element ref="ns2:SFReference" minOccurs="0"/>
                <xsd:element ref="ns2:SFItemID" minOccurs="0"/>
                <xsd:element ref="ns2:SFVersion" minOccurs="0"/>
                <xsd:element ref="ns2:SFFolderName" minOccurs="0"/>
                <xsd:element ref="ns2:SFFolderBreadcrumb" minOccurs="0"/>
                <xsd:element ref="ns2:DocumentType"/>
                <xsd:element ref="ns2:Council" minOccurs="0"/>
                <xsd:element ref="ns2:Activity" minOccurs="0"/>
                <xsd:element ref="ns2:Function" minOccurs="0"/>
                <xsd:element ref="ns2:FunctionGroup" minOccurs="0"/>
                <xsd:element ref="ns2:Subactivity"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3a72e-37d8-4faf-bd93-47613c5677a6" elementFormDefault="qualified">
    <xsd:import namespace="http://schemas.microsoft.com/office/2006/documentManagement/types"/>
    <xsd:import namespace="http://schemas.microsoft.com/office/infopath/2007/PartnerControls"/>
    <xsd:element name="Know-How_Type" ma:index="8" nillable="true" ma:displayName="Know-How Type" ma:default="NA" ma:format="Dropdown" ma:internalName="KnowHowType">
      <xsd:simpleType>
        <xsd:restriction base="dms:Choice">
          <xsd:enumeration value="NA"/>
          <xsd:enumeration value="FAQ"/>
          <xsd:enumeration value="Tall Poppy"/>
          <xsd:enumeration value="Topic"/>
          <xsd:enumeration value="Who"/>
        </xsd:restriction>
      </xsd:simpleType>
    </xsd:element>
    <xsd:element name="Target_Audience" ma:index="9" nillable="true" ma:displayName="Target Audience" ma:default="Internal" ma:format="RadioButtons" ma:hidden="true" ma:internalName="TargetAudience">
      <xsd:simpleType>
        <xsd:restriction base="dms:Choice">
          <xsd:enumeration value="Internal"/>
          <xsd:enumeration value="External"/>
        </xsd:restriction>
      </xsd:simpleType>
    </xsd:element>
    <xsd:element name="PRA_Type" ma:index="10" nillable="true" ma:displayName="PRA Type" ma:default="Doc" ma:hidden="true" ma:internalName="PRAType">
      <xsd:simpleType>
        <xsd:restriction base="dms:Text"/>
      </xsd:simpleType>
    </xsd:element>
    <xsd:element name="Aggregation_Status" ma:index="11" nillable="true" ma:displayName="Aggregation Status" ma:default="Normal" ma:hidden="true" ma:internalName="AggregationStatus">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Narrative" ma:index="12" nillable="true" ma:displayName="Narrative" ma:internalName="Narrative">
      <xsd:simpleType>
        <xsd:restriction base="dms:Note">
          <xsd:maxLength value="255"/>
        </xsd:restriction>
      </xsd:simpleType>
    </xsd:element>
    <xsd:element name="Related_People" ma:index="13" nillable="true" ma:displayName="Related People" ma:list="UserInfo" ma:internalName="RelatedPeopl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ID" ma:index="14" nillable="true" ma:displayName="RecordID" ma:hidden="true" ma:internalName="RecordID" ma:readOnly="true">
      <xsd:simpleType>
        <xsd:restriction base="dms:Text"/>
      </xsd:simpleType>
    </xsd:element>
    <xsd:element name="Record_Type" ma:index="15" nillable="true" ma:displayName="Business Value" ma:default="Normal" ma:hidden="true" ma:internalName="RecordTyp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16" nillable="true" ma:displayName="Read Only Status" ma:default="Open" ma:hidden="true" ma:internalName="ReadOnlyStatus">
      <xsd:simpleType>
        <xsd:restriction base="dms:Choice">
          <xsd:enumeration value="Open"/>
          <xsd:enumeration value="Document"/>
          <xsd:enumeration value="Document and Metadata"/>
        </xsd:restriction>
      </xsd:simpleType>
    </xsd:element>
    <xsd:element name="Authoritative_Version" ma:index="17" nillable="true" ma:displayName="Authoritative Version" ma:default="0" ma:hidden="true" ma:internalName="AuthoritativeVersion">
      <xsd:simpleType>
        <xsd:restriction base="dms:Boolean"/>
      </xsd:simpleType>
    </xsd:element>
    <xsd:element name="Original_Document" ma:index="18" nillable="true" ma:displayName="Original Document" ma:hidden="true" ma:internalName="OriginalDocument">
      <xsd:simpleType>
        <xsd:restriction base="dms:Text"/>
      </xsd:simpleType>
    </xsd:element>
    <xsd:element name="PRA_Text_1" ma:index="19" nillable="true" ma:displayName="PRA Text 1" ma:hidden="true" ma:internalName="PraText1">
      <xsd:simpleType>
        <xsd:restriction base="dms:Text"/>
      </xsd:simpleType>
    </xsd:element>
    <xsd:element name="PRA_Text_2" ma:index="20" nillable="true" ma:displayName="PRA Text 2" ma:hidden="true" ma:internalName="PraText2">
      <xsd:simpleType>
        <xsd:restriction base="dms:Text"/>
      </xsd:simpleType>
    </xsd:element>
    <xsd:element name="PRA_Text_3" ma:index="21" nillable="true" ma:displayName="PRA Text 3" ma:hidden="true" ma:internalName="PraText3">
      <xsd:simpleType>
        <xsd:restriction base="dms:Text"/>
      </xsd:simpleType>
    </xsd:element>
    <xsd:element name="PRA_Text_4" ma:index="22" nillable="true" ma:displayName="PRA Text 4" ma:hidden="true" ma:internalName="PraText4">
      <xsd:simpleType>
        <xsd:restriction base="dms:Text"/>
      </xsd:simpleType>
    </xsd:element>
    <xsd:element name="PRA_Text_5" ma:index="23" nillable="true" ma:displayName="PRA Text 5" ma:hidden="true" ma:internalName="PraText5">
      <xsd:simpleType>
        <xsd:restriction base="dms:Text"/>
      </xsd:simpleType>
    </xsd:element>
    <xsd:element name="PRA_Date_1" ma:index="24" nillable="true" ma:displayName="PRA Date 1" ma:format="DateTime" ma:hidden="true" ma:internalName="PraDate1">
      <xsd:simpleType>
        <xsd:restriction base="dms:DateTime"/>
      </xsd:simpleType>
    </xsd:element>
    <xsd:element name="PRA_Date_2" ma:index="25" nillable="true" ma:displayName="PRA Date 2" ma:format="DateTime" ma:hidden="true" ma:internalName="PraDate2">
      <xsd:simpleType>
        <xsd:restriction base="dms:DateTime"/>
      </xsd:simpleType>
    </xsd:element>
    <xsd:element name="PRA_Date_3" ma:index="26" nillable="true" ma:displayName="PRA Date 3" ma:format="DateTime" ma:hidden="true" ma:internalName="PraDate3">
      <xsd:simpleType>
        <xsd:restriction base="dms:DateTime"/>
      </xsd:simpleType>
    </xsd:element>
    <xsd:element name="PRA_Date_Trigger" ma:index="27" nillable="true" ma:displayName="PRA Date Trigger" ma:format="DateTime" ma:hidden="true" ma:internalName="PraDateTrigger">
      <xsd:simpleType>
        <xsd:restriction base="dms:DateTime"/>
      </xsd:simpleType>
    </xsd:element>
    <xsd:element name="PRA_Date_Disposal" ma:index="28" nillable="true" ma:displayName="PRA Date Disposal" ma:format="DateTime" ma:hidden="true" ma:internalName="PraDateDisposal">
      <xsd:simpleType>
        <xsd:restriction base="dms:DateTime"/>
      </xsd:simpleType>
    </xsd:element>
    <xsd:element name="SFReference" ma:index="31" nillable="true" ma:displayName="Reference" ma:hidden="true" ma:internalName="SFReference">
      <xsd:simpleType>
        <xsd:restriction base="dms:Text"/>
      </xsd:simpleType>
    </xsd:element>
    <xsd:element name="SFItemID" ma:index="32" nillable="true" ma:displayName="SFItemID" ma:hidden="true" ma:internalName="SFItemID">
      <xsd:simpleType>
        <xsd:restriction base="dms:Text"/>
      </xsd:simpleType>
    </xsd:element>
    <xsd:element name="SFVersion" ma:index="33" nillable="true" ma:displayName="SFVersion" ma:hidden="true" ma:internalName="SFVersion">
      <xsd:simpleType>
        <xsd:restriction base="dms:Text"/>
      </xsd:simpleType>
    </xsd:element>
    <xsd:element name="SFFolderName" ma:index="34" nillable="true" ma:displayName="Folder Name" ma:hidden="true" ma:internalName="SFFolderName" ma:readOnly="false">
      <xsd:simpleType>
        <xsd:restriction base="dms:Text"/>
      </xsd:simpleType>
    </xsd:element>
    <xsd:element name="SFFolderBreadcrumb" ma:index="35" nillable="true" ma:displayName="Folder Breadcrumb" ma:hidden="true" ma:internalName="SFFolderBreadcrumb" ma:readOnly="false">
      <xsd:simpleType>
        <xsd:restriction base="dms:Text"/>
      </xsd:simpleType>
    </xsd:element>
    <xsd:element name="DocumentType" ma:index="36" ma:displayName="Document Type" ma:default="" ma:description="" ma:internalName="DocumentType" ma:readOnly="false">
      <xsd:simpleType>
        <xsd:restriction base="dms:Choice">
          <xsd:enumeration value="Analysis, Assessment, Calculation or Model"/>
          <xsd:enumeration value="Compliance, Consent, Certificate"/>
          <xsd:enumeration value="Contract, Variation, Agreement"/>
          <xsd:enumeration value="Drawings, Maps, Designs"/>
          <xsd:enumeration value="Employment related"/>
          <xsd:enumeration value="External Correspondence"/>
          <xsd:enumeration value="Filenote, Memo"/>
          <xsd:enumeration value="Financial related"/>
          <xsd:enumeration value="Image, Photo, Multimedia"/>
          <xsd:enumeration value="Knowledge, Reference"/>
          <xsd:enumeration value="Meeting related"/>
          <xsd:enumeration value="Policy, Guideline, Process"/>
          <xsd:enumeration value="Presentation, Speech"/>
          <xsd:enumeration value="Procurement"/>
          <xsd:enumeration value="Programme, Brief, Planning related"/>
          <xsd:enumeration value="Publication Material"/>
          <xsd:enumeration value="Register or Data"/>
          <xsd:enumeration value="Report"/>
          <xsd:enumeration value="Request for Service"/>
          <xsd:enumeration value="Specification, Standard"/>
          <xsd:enumeration value="Strategy"/>
          <xsd:enumeration value="Template, Checklist or Form"/>
        </xsd:restriction>
      </xsd:simpleType>
    </xsd:element>
    <xsd:element name="Council" ma:index="37" nillable="true" ma:displayName="Council" ma:default="" ma:description="" ma:internalName="Council">
      <xsd:complexType>
        <xsd:complexContent>
          <xsd:extension base="dms:MultiChoice">
            <xsd:sequence>
              <xsd:element name="Value" maxOccurs="unbounded" minOccurs="0" nillable="true">
                <xsd:simpleType>
                  <xsd:restriction base="dms:Choice">
                    <xsd:enumeration value="WCC"/>
                    <xsd:enumeration value="PCC"/>
                    <xsd:enumeration value="HCC"/>
                    <xsd:enumeration value="UHCC"/>
                    <xsd:enumeration value="GWRC"/>
                    <xsd:enumeration value="SWDC"/>
                  </xsd:restriction>
                </xsd:simpleType>
              </xsd:element>
            </xsd:sequence>
          </xsd:extension>
        </xsd:complexContent>
      </xsd:complexType>
    </xsd:element>
    <xsd:element name="Activity" ma:index="38" nillable="true" ma:displayName="Activity" ma:default="Team Management" ma:description="" ma:format="Dropdown" ma:internalName="Activity">
      <xsd:simpleType>
        <xsd:union memberTypes="dms:Text">
          <xsd:simpleType>
            <xsd:restriction base="dms:Choice">
              <xsd:enumeration value="Team Management"/>
            </xsd:restriction>
          </xsd:simpleType>
        </xsd:union>
      </xsd:simpleType>
    </xsd:element>
    <xsd:element name="Function" ma:index="39" nillable="true" ma:displayName="Function" ma:default="Supporting our Business" ma:description="" ma:format="Dropdown" ma:internalName="Function">
      <xsd:simpleType>
        <xsd:union memberTypes="dms:Text">
          <xsd:simpleType>
            <xsd:restriction base="dms:Choice">
              <xsd:enumeration value="Supporting our Business"/>
            </xsd:restriction>
          </xsd:simpleType>
        </xsd:union>
      </xsd:simpleType>
    </xsd:element>
    <xsd:element name="FunctionGroup" ma:index="40" nillable="true" ma:displayName="Function Group" ma:default="NA" ma:description="" ma:hidden="true" ma:internalName="FunctionGroup" ma:readOnly="false">
      <xsd:simpleType>
        <xsd:union memberTypes="dms:Text">
          <xsd:simpleType>
            <xsd:restriction base="dms:Choice">
              <xsd:enumeration value="NA"/>
            </xsd:restriction>
          </xsd:simpleType>
        </xsd:union>
      </xsd:simpleType>
    </xsd:element>
    <xsd:element name="Subactivity" ma:index="41" nillable="true" ma:displayName="Subactivity" ma:default="Business Planning &amp; Performance" ma:description="" ma:format="Dropdown" ma:internalName="Subactivity">
      <xsd:simpleType>
        <xsd:union memberTypes="dms:Text">
          <xsd:simpleType>
            <xsd:restriction base="dms:Choice">
              <xsd:enumeration value="Business Planning &amp; Performanc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60aa32f-a78a-4caf-9c22-da501136c3cd" elementFormDefault="qualified">
    <xsd:import namespace="http://schemas.microsoft.com/office/2006/documentManagement/types"/>
    <xsd:import namespace="http://schemas.microsoft.com/office/infopath/2007/PartnerControls"/>
    <xsd:element name="TaxKeywordTaxHTField" ma:index="29" nillable="true" ma:displayName="TaxKeywordTaxHTField" ma:hidden="true" ma:internalName="TaxKeywordTaxHTField">
      <xsd:simpleType>
        <xsd:restriction base="dms:Note"/>
      </xsd:simpleType>
    </xsd:element>
    <xsd:element name="TaxCatchAll" ma:index="30" nillable="true" ma:displayName="Taxonomy Catch All Column" ma:hidden="true" ma:list="{bf112b79-5548-4f12-a161-663285a7d880}" ma:internalName="TaxCatchAll" ma:showField="CatchAllData" ma:web="560aa32f-a78a-4caf-9c22-da501136c3cd">
      <xsd:complexType>
        <xsd:complexContent>
          <xsd:extension base="dms:MultiChoiceLookup">
            <xsd:sequence>
              <xsd:element name="Value" type="dms:Lookup" maxOccurs="unbounded" minOccurs="0" nillable="true"/>
            </xsd:sequence>
          </xsd:extension>
        </xsd:complexContent>
      </xsd:complex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1AB085-03D6-48F0-8B1A-B777834E36C3}">
  <ds:schemaRefs>
    <ds:schemaRef ds:uri="http://purl.org/dc/elements/1.1/"/>
    <ds:schemaRef ds:uri="http://purl.org/dc/terms/"/>
    <ds:schemaRef ds:uri="http://schemas.microsoft.com/sharepoint/v4"/>
    <ds:schemaRef ds:uri="http://schemas.microsoft.com/office/2006/metadata/properties"/>
    <ds:schemaRef ds:uri="http://schemas.microsoft.com/office/2006/documentManagement/types"/>
    <ds:schemaRef ds:uri="http://www.w3.org/XML/1998/namespace"/>
    <ds:schemaRef ds:uri="4003a72e-37d8-4faf-bd93-47613c5677a6"/>
    <ds:schemaRef ds:uri="560aa32f-a78a-4caf-9c22-da501136c3cd"/>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C128C0A-A55E-415B-BB26-F8071BA1C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3a72e-37d8-4faf-bd93-47613c5677a6"/>
    <ds:schemaRef ds:uri="560aa32f-a78a-4caf-9c22-da501136c3c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30C1E-AD9C-4DD4-BE4D-A45BF7CBB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25761</TotalTime>
  <Words>5443</Words>
  <Application>Microsoft Office PowerPoint</Application>
  <PresentationFormat>Widescreen</PresentationFormat>
  <Paragraphs>365</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Abadi</vt:lpstr>
      <vt:lpstr>Abadi Extra Light</vt:lpstr>
      <vt:lpstr>Arial</vt:lpstr>
      <vt:lpstr>Arial Nova</vt:lpstr>
      <vt:lpstr>Arial Nova Light</vt:lpstr>
      <vt:lpstr>Calibri</vt:lpstr>
      <vt:lpstr>Calibri Light</vt:lpstr>
      <vt:lpstr>Glober Bold</vt:lpstr>
      <vt:lpstr>Glober xBold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MacFarlane</dc:creator>
  <cp:lastModifiedBy>Juliet Cross</cp:lastModifiedBy>
  <cp:revision>20</cp:revision>
  <cp:lastPrinted>2024-02-14T03:09:50Z</cp:lastPrinted>
  <dcterms:created xsi:type="dcterms:W3CDTF">2023-11-01T16:31:45Z</dcterms:created>
  <dcterms:modified xsi:type="dcterms:W3CDTF">2025-04-08T02:35:39Z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0x010100AAAAAAAAAAAAAAAAAAAAAAAAAAAAAA02001991677052BD6C409D0E9773B83C9F39</vt:lpwstr>
  </property>
  <property fmtid="{D5CDD505-2E9C-101B-9397-08002B2CF9AE}" pid="3" name="MediaServiceImageTags">
    <vt:lpwstr/>
  </property>
  <property fmtid="{D5CDD505-2E9C-101B-9397-08002B2CF9AE}" pid="4" name="Project">
    <vt:lpwstr>NA</vt:lpwstr>
  </property>
  <property fmtid="{D5CDD505-2E9C-101B-9397-08002B2CF9AE}" pid="5" name="CategoryName">
    <vt:lpwstr>NA</vt:lpwstr>
  </property>
  <property fmtid="{D5CDD505-2E9C-101B-9397-08002B2CF9AE}" pid="6" name="Volume">
    <vt:lpwstr>NA</vt:lpwstr>
  </property>
  <property fmtid="{D5CDD505-2E9C-101B-9397-08002B2CF9AE}" pid="7" name="CategoryValue">
    <vt:lpwstr>NA</vt:lpwstr>
  </property>
  <property fmtid="{D5CDD505-2E9C-101B-9397-08002B2CF9AE}" pid="8" name="Case">
    <vt:lpwstr>NA</vt:lpwstr>
  </property>
  <property fmtid="{D5CDD505-2E9C-101B-9397-08002B2CF9AE}" pid="9" name="TaxKeyword">
    <vt:lpwstr/>
  </property>
</Properties>
</file>